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756" r:id="rId1"/>
    <p:sldMasterId id="2147483833" r:id="rId2"/>
  </p:sldMasterIdLst>
  <p:notesMasterIdLst>
    <p:notesMasterId r:id="rId70"/>
  </p:notesMasterIdLst>
  <p:sldIdLst>
    <p:sldId id="256" r:id="rId3"/>
    <p:sldId id="317" r:id="rId4"/>
    <p:sldId id="318" r:id="rId5"/>
    <p:sldId id="276" r:id="rId6"/>
    <p:sldId id="277" r:id="rId7"/>
    <p:sldId id="278" r:id="rId8"/>
    <p:sldId id="275" r:id="rId9"/>
    <p:sldId id="279" r:id="rId10"/>
    <p:sldId id="261" r:id="rId11"/>
    <p:sldId id="263" r:id="rId12"/>
    <p:sldId id="280" r:id="rId13"/>
    <p:sldId id="281" r:id="rId14"/>
    <p:sldId id="257" r:id="rId15"/>
    <p:sldId id="287" r:id="rId16"/>
    <p:sldId id="282" r:id="rId17"/>
    <p:sldId id="290" r:id="rId18"/>
    <p:sldId id="283" r:id="rId19"/>
    <p:sldId id="258" r:id="rId20"/>
    <p:sldId id="264" r:id="rId21"/>
    <p:sldId id="265" r:id="rId22"/>
    <p:sldId id="285" r:id="rId23"/>
    <p:sldId id="320" r:id="rId24"/>
    <p:sldId id="266" r:id="rId25"/>
    <p:sldId id="284" r:id="rId26"/>
    <p:sldId id="260" r:id="rId27"/>
    <p:sldId id="271" r:id="rId28"/>
    <p:sldId id="259" r:id="rId29"/>
    <p:sldId id="272" r:id="rId30"/>
    <p:sldId id="274" r:id="rId31"/>
    <p:sldId id="273" r:id="rId32"/>
    <p:sldId id="289" r:id="rId33"/>
    <p:sldId id="291" r:id="rId34"/>
    <p:sldId id="286" r:id="rId35"/>
    <p:sldId id="262" r:id="rId36"/>
    <p:sldId id="269" r:id="rId37"/>
    <p:sldId id="270" r:id="rId38"/>
    <p:sldId id="292" r:id="rId39"/>
    <p:sldId id="294" r:id="rId40"/>
    <p:sldId id="293" r:id="rId41"/>
    <p:sldId id="295" r:id="rId42"/>
    <p:sldId id="288" r:id="rId43"/>
    <p:sldId id="310" r:id="rId44"/>
    <p:sldId id="322" r:id="rId45"/>
    <p:sldId id="316" r:id="rId46"/>
    <p:sldId id="321" r:id="rId47"/>
    <p:sldId id="267" r:id="rId48"/>
    <p:sldId id="296" r:id="rId49"/>
    <p:sldId id="298" r:id="rId50"/>
    <p:sldId id="301" r:id="rId51"/>
    <p:sldId id="299" r:id="rId52"/>
    <p:sldId id="300" r:id="rId53"/>
    <p:sldId id="302" r:id="rId54"/>
    <p:sldId id="304" r:id="rId55"/>
    <p:sldId id="305" r:id="rId56"/>
    <p:sldId id="306" r:id="rId57"/>
    <p:sldId id="268" r:id="rId58"/>
    <p:sldId id="319" r:id="rId59"/>
    <p:sldId id="325" r:id="rId60"/>
    <p:sldId id="324" r:id="rId61"/>
    <p:sldId id="311" r:id="rId62"/>
    <p:sldId id="312" r:id="rId63"/>
    <p:sldId id="313" r:id="rId64"/>
    <p:sldId id="314" r:id="rId65"/>
    <p:sldId id="326" r:id="rId66"/>
    <p:sldId id="307" r:id="rId67"/>
    <p:sldId id="315" r:id="rId68"/>
    <p:sldId id="309" r:id="rId6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95" autoAdjust="0"/>
  </p:normalViewPr>
  <p:slideViewPr>
    <p:cSldViewPr snapToGrid="0">
      <p:cViewPr varScale="1">
        <p:scale>
          <a:sx n="87" d="100"/>
          <a:sy n="87" d="100"/>
        </p:scale>
        <p:origin x="64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tableStyles" Target="tableStyle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7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5A232-EA8A-4C5D-9393-95B4325BD97E}" type="datetimeFigureOut">
              <a:rPr lang="fr-FR" smtClean="0"/>
              <a:pPr/>
              <a:t>26/07/2019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94CB0-4D1F-4575-B1FE-136424568C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389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94CB0-4D1F-4575-B1FE-136424568C92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0345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une variable est un emplacement mémoire ;</a:t>
            </a: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on donne un nom à une variable et une valeur : </a:t>
            </a:r>
            <a:r>
              <a:rPr lang="fr-F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maVariable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0 ;</a:t>
            </a: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on la définit en tant que globale ou locale ;</a:t>
            </a: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 </a:t>
            </a:r>
            <a:r>
              <a:rPr lang="fr-F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nil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indique une variable vide ;</a:t>
            </a: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 pour une affectation simple : x = 25 ;</a:t>
            </a: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 pour une affectation multiple : x, y, z = 10, "abc", 322 ;</a:t>
            </a: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 la portée lexicale est à l'intérieur du bloc qui a créé la variable ;</a:t>
            </a: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 il existe huit « types » de base : </a:t>
            </a:r>
            <a:r>
              <a:rPr lang="fr-F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nil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boolean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number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string, </a:t>
            </a:r>
            <a:r>
              <a:rPr lang="fr-F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userdata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fr-F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function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thread,</a:t>
            </a: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 table ;</a:t>
            </a: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 </a:t>
            </a:r>
            <a:r>
              <a:rPr lang="fr-F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Lua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est un langage à </a:t>
            </a:r>
            <a:r>
              <a:rPr lang="fr-FR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typage dynamique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Il n'y a pas de type à l'initialisation d'une</a:t>
            </a: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variable et la variable adopte le type de la valeur qu'elle détient ;</a:t>
            </a: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 type(</a:t>
            </a:r>
            <a:r>
              <a:rPr lang="fr-F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maVariable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--&gt; donne le type de, </a:t>
            </a:r>
            <a:r>
              <a:rPr lang="fr-F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maVariable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fr-FR" sz="1200" b="0" i="1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fr-F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break do </a:t>
            </a:r>
            <a:r>
              <a:rPr lang="fr-FR" sz="1200" b="1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else</a:t>
            </a:r>
            <a:r>
              <a:rPr lang="fr-F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1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elseif</a:t>
            </a:r>
            <a:r>
              <a:rPr lang="fr-F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end false for if</a:t>
            </a: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local nil not repeat then return true or</a:t>
            </a:r>
          </a:p>
          <a:p>
            <a:r>
              <a:rPr lang="fr-FR" sz="1200" b="1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until</a:t>
            </a:r>
            <a:r>
              <a:rPr lang="fr-F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1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while</a:t>
            </a:r>
            <a:r>
              <a:rPr lang="fr-F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sz="1200" b="1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function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94CB0-4D1F-4575-B1FE-136424568C92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750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Pas de += en </a:t>
            </a:r>
            <a:r>
              <a:rPr lang="fr-FR" dirty="0" err="1" smtClean="0"/>
              <a:t>Lua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94CB0-4D1F-4575-B1FE-136424568C92}" type="slidenum">
              <a:rPr lang="fr-FR" smtClean="0"/>
              <a:pPr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524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Générique avec clé :</a:t>
            </a: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for k, v in pairs(table) do ... ici votre code ... end ;</a:t>
            </a: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 Générique avec index :</a:t>
            </a:r>
          </a:p>
          <a:p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for i, v in </a:t>
            </a:r>
            <a:r>
              <a:rPr lang="fr-F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ipairs</a:t>
            </a:r>
            <a:r>
              <a:rPr lang="fr-F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(table) do ... ici votre code ... end.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94CB0-4D1F-4575-B1FE-136424568C92}" type="slidenum">
              <a:rPr lang="fr-FR" smtClean="0"/>
              <a:pPr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7140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Fonction doivent être déclaré avant</a:t>
            </a:r>
            <a:r>
              <a:rPr lang="fr-FR" baseline="0" dirty="0" smtClean="0"/>
              <a:t> utilisation ?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94CB0-4D1F-4575-B1FE-136424568C92}" type="slidenum">
              <a:rPr lang="fr-FR" smtClean="0"/>
              <a:pPr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214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Arial" panose="020B0604020202020204" pitchFamily="34" charset="0"/>
              <a:buNone/>
              <a:defRPr lang="fr-FR" sz="1400" b="0" i="0" kern="1200" dirty="0" smtClean="0">
                <a:solidFill>
                  <a:schemeClr val="tx1"/>
                </a:solidFill>
                <a:latin typeface="MS Reference Sans Serif" panose="020B0604030504040204" pitchFamily="34" charset="0"/>
                <a:ea typeface="+mj-ea"/>
                <a:cs typeface="+mj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Arial" panose="020B0604020202020204" pitchFamily="34" charset="0"/>
              <a:buNone/>
              <a:defRPr lang="fr-FR" sz="1400" b="0" i="0" kern="1200" dirty="0" smtClean="0">
                <a:solidFill>
                  <a:schemeClr val="tx1"/>
                </a:solidFill>
                <a:latin typeface="MS Reference Sans Serif" panose="020B0604030504040204" pitchFamily="34" charset="0"/>
                <a:ea typeface="+mj-ea"/>
                <a:cs typeface="+mj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Arial" panose="020B0604020202020204" pitchFamily="34" charset="0"/>
              <a:buNone/>
              <a:defRPr lang="fr-FR" sz="1400" b="0" i="0" kern="1200" dirty="0" smtClean="0">
                <a:solidFill>
                  <a:schemeClr val="tx1"/>
                </a:solidFill>
                <a:latin typeface="MS Reference Sans Serif" panose="020B0604030504040204" pitchFamily="34" charset="0"/>
                <a:ea typeface="+mj-ea"/>
                <a:cs typeface="+mj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Arial" panose="020B0604020202020204" pitchFamily="34" charset="0"/>
              <a:buNone/>
              <a:defRPr lang="fr-FR" sz="1400" b="0" i="0" kern="1200" dirty="0" smtClean="0">
                <a:solidFill>
                  <a:schemeClr val="tx1"/>
                </a:solidFill>
                <a:latin typeface="MS Reference Sans Serif" panose="020B0604030504040204" pitchFamily="34" charset="0"/>
                <a:ea typeface="+mj-ea"/>
                <a:cs typeface="+mj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Arial" panose="020B0604020202020204" pitchFamily="34" charset="0"/>
              <a:buNone/>
              <a:defRPr lang="fr-FR" sz="1400" b="0" i="0" kern="1200" dirty="0">
                <a:solidFill>
                  <a:schemeClr val="tx1"/>
                </a:solidFill>
                <a:latin typeface="MS Reference Sans Serif" panose="020B0604030504040204" pitchFamily="34" charset="0"/>
                <a:ea typeface="+mj-ea"/>
                <a:cs typeface="+mj-cs"/>
              </a:defRPr>
            </a:lvl5pPr>
          </a:lstStyle>
          <a:p>
            <a:pPr marL="285750" lvl="0" indent="-285750" defTabSz="457200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</a:pPr>
            <a:r>
              <a:rPr lang="fr-FR" dirty="0" smtClean="0"/>
              <a:t>Modifier les styles du texte du masque</a:t>
            </a:r>
          </a:p>
          <a:p>
            <a:pPr marL="742950" lvl="1" indent="-285750" defTabSz="457200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</a:pPr>
            <a:r>
              <a:rPr lang="fr-FR" dirty="0" smtClean="0"/>
              <a:t>Deuxième niveau</a:t>
            </a:r>
          </a:p>
          <a:p>
            <a:pPr marL="1200150" lvl="2" indent="-285750" defTabSz="457200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</a:pPr>
            <a:r>
              <a:rPr lang="fr-FR" dirty="0" smtClean="0"/>
              <a:t>Troisième niveau</a:t>
            </a:r>
          </a:p>
          <a:p>
            <a:pPr marL="1657350" lvl="3" indent="-285750" defTabSz="457200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</a:pPr>
            <a:r>
              <a:rPr lang="fr-FR" dirty="0" smtClean="0"/>
              <a:t>Quatrième niveau</a:t>
            </a:r>
          </a:p>
          <a:p>
            <a:pPr marL="2114550" lvl="4" indent="-285750" defTabSz="457200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</a:pPr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C4A8-F21E-4360-B033-3F253F0CD06A}" type="datetimeFigureOut">
              <a:rPr lang="fr-FR" smtClean="0"/>
              <a:t>26/07/2019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2F44-5166-41A4-8050-0996F329D8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997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12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C4A8-F21E-4360-B033-3F253F0CD06A}" type="datetimeFigureOut">
              <a:rPr lang="fr-FR" smtClean="0"/>
              <a:t>26/07/2019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2F44-5166-41A4-8050-0996F329D8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2655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C4A8-F21E-4360-B033-3F253F0CD06A}" type="datetimeFigureOut">
              <a:rPr lang="fr-FR" smtClean="0"/>
              <a:t>26/07/2019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2F44-5166-41A4-8050-0996F329D8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853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C4A8-F21E-4360-B033-3F253F0CD06A}" type="datetimeFigureOut">
              <a:rPr lang="fr-FR" smtClean="0"/>
              <a:t>26/07/2019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2F44-5166-41A4-8050-0996F329D805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0845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170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C4A8-F21E-4360-B033-3F253F0CD06A}" type="datetimeFigureOut">
              <a:rPr lang="fr-FR" smtClean="0"/>
              <a:t>26/07/2019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2F44-5166-41A4-8050-0996F329D8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1802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C4A8-F21E-4360-B033-3F253F0CD06A}" type="datetimeFigureOut">
              <a:rPr lang="fr-FR" smtClean="0"/>
              <a:t>26/07/2019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32F44-5166-41A4-8050-0996F329D8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3063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9853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245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949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217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431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fr-FR" sz="1600" dirty="0" smtClean="0">
                <a:latin typeface="MS Reference Sans Serif" panose="020B0604030504040204" pitchFamily="34" charset="0"/>
              </a:defRPr>
            </a:lvl1pPr>
            <a:lvl2pPr marL="457200" indent="0">
              <a:buNone/>
              <a:defRPr lang="fr-FR" sz="1600" dirty="0" smtClean="0">
                <a:latin typeface="MS Reference Sans Serif" panose="020B0604030504040204" pitchFamily="34" charset="0"/>
              </a:defRPr>
            </a:lvl2pPr>
            <a:lvl3pPr marL="914400" indent="0">
              <a:buNone/>
              <a:defRPr lang="fr-FR" sz="1600" dirty="0" smtClean="0">
                <a:latin typeface="MS Reference Sans Serif" panose="020B0604030504040204" pitchFamily="34" charset="0"/>
              </a:defRPr>
            </a:lvl3pPr>
            <a:lvl4pPr marL="1371600" indent="0">
              <a:buNone/>
              <a:defRPr lang="fr-FR" sz="1600" dirty="0" smtClean="0">
                <a:latin typeface="MS Reference Sans Serif" panose="020B0604030504040204" pitchFamily="34" charset="0"/>
              </a:defRPr>
            </a:lvl4pPr>
            <a:lvl5pPr marL="1828800" indent="0">
              <a:buNone/>
              <a:defRPr lang="en-US" sz="1600" dirty="0">
                <a:latin typeface="MS Reference Sans Serif" panose="020B0604030504040204" pitchFamily="34" charset="0"/>
              </a:defRPr>
            </a:lvl5pPr>
          </a:lstStyle>
          <a:p>
            <a:pPr marL="342900" lvl="0" indent="-342900">
              <a:lnSpc>
                <a:spcPct val="90000"/>
              </a:lnSpc>
              <a:buClr>
                <a:schemeClr val="bg2">
                  <a:lumMod val="40000"/>
                  <a:lumOff val="60000"/>
                </a:schemeClr>
              </a:buClr>
            </a:pPr>
            <a:r>
              <a:rPr lang="fr-FR" dirty="0" smtClean="0"/>
              <a:t>Modifier les styles du texte du masque</a:t>
            </a:r>
          </a:p>
          <a:p>
            <a:pPr marL="742950" lvl="1" indent="-285750">
              <a:lnSpc>
                <a:spcPct val="90000"/>
              </a:lnSpc>
              <a:buClr>
                <a:schemeClr val="bg2">
                  <a:lumMod val="40000"/>
                  <a:lumOff val="60000"/>
                </a:schemeClr>
              </a:buClr>
            </a:pPr>
            <a:r>
              <a:rPr lang="fr-FR" dirty="0" smtClean="0"/>
              <a:t>Deuxième niveau</a:t>
            </a:r>
          </a:p>
          <a:p>
            <a:pPr marL="1143000" lvl="2" indent="-228600">
              <a:lnSpc>
                <a:spcPct val="90000"/>
              </a:lnSpc>
              <a:buClr>
                <a:schemeClr val="bg2">
                  <a:lumMod val="40000"/>
                  <a:lumOff val="60000"/>
                </a:schemeClr>
              </a:buClr>
            </a:pPr>
            <a:r>
              <a:rPr lang="fr-FR" dirty="0" smtClean="0"/>
              <a:t>Troisième niveau</a:t>
            </a:r>
          </a:p>
          <a:p>
            <a:pPr marL="1600200" lvl="3" indent="-228600">
              <a:lnSpc>
                <a:spcPct val="90000"/>
              </a:lnSpc>
              <a:buClr>
                <a:schemeClr val="bg2">
                  <a:lumMod val="40000"/>
                  <a:lumOff val="60000"/>
                </a:schemeClr>
              </a:buClr>
            </a:pPr>
            <a:r>
              <a:rPr lang="fr-FR" dirty="0" smtClean="0"/>
              <a:t>Quatrième niveau</a:t>
            </a:r>
          </a:p>
          <a:p>
            <a:pPr marL="2057400" lvl="4" indent="-228600">
              <a:lnSpc>
                <a:spcPct val="90000"/>
              </a:lnSpc>
              <a:buClr>
                <a:schemeClr val="bg2">
                  <a:lumMod val="40000"/>
                  <a:lumOff val="60000"/>
                </a:schemeClr>
              </a:buClr>
            </a:pPr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321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870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7/26/2019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8" name="Freeform 11"/>
          <p:cNvSpPr/>
          <p:nvPr userDrawn="1"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476270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7/26/2019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552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7/26/2019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8" name="Freeform 11"/>
          <p:cNvSpPr/>
          <p:nvPr userDrawn="1"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947198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4C4A8-F21E-4360-B033-3F253F0CD06A}" type="datetimeFigureOut">
              <a:rPr lang="fr-FR" smtClean="0"/>
              <a:t>26/07/2019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32F44-5166-41A4-8050-0996F329D8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27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0E4C4A8-F21E-4360-B033-3F253F0CD06A}" type="datetimeFigureOut">
              <a:rPr lang="fr-FR" smtClean="0"/>
              <a:t>26/07/2019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32F44-5166-41A4-8050-0996F329D8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70581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  <p:sldLayoutId id="2147483846" r:id="rId13"/>
    <p:sldLayoutId id="2147483847" r:id="rId14"/>
    <p:sldLayoutId id="2147483848" r:id="rId15"/>
    <p:sldLayoutId id="2147483849" r:id="rId16"/>
    <p:sldLayoutId id="214748385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veloppez.com/" TargetMode="External"/><Relationship Id="rId2" Type="http://schemas.openxmlformats.org/officeDocument/2006/relationships/hyperlink" Target="https://openclassrooms.com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stackoverflow.com/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lusplus.com/reference/cstdio/printf/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xlua.developpez.com/tutoriels/lua/general/cours-complet/" TargetMode="External"/><Relationship Id="rId7" Type="http://schemas.openxmlformats.org/officeDocument/2006/relationships/hyperlink" Target="https://coronalabs.com/" TargetMode="External"/><Relationship Id="rId2" Type="http://schemas.openxmlformats.org/officeDocument/2006/relationships/hyperlink" Target="https://www.lua.org/manual/5.3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love2d.org/" TargetMode="External"/><Relationship Id="rId5" Type="http://schemas.openxmlformats.org/officeDocument/2006/relationships/hyperlink" Target="http://wxlua.free.fr/Tutoriel_Lua/sommaire.php" TargetMode="External"/><Relationship Id="rId4" Type="http://schemas.openxmlformats.org/officeDocument/2006/relationships/hyperlink" Target="http://luteus.biz/Download/LoriotPro_Doc/LUA/LUA_Training_FR/Introduction_Programmation.html" TargetMode="Externa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io.zerobrane.com/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Bases de la programmation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022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Hello World en </a:t>
            </a:r>
            <a:r>
              <a:rPr lang="fr-FR" dirty="0" err="1" smtClean="0"/>
              <a:t>Lua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Code minimum</a:t>
            </a:r>
          </a:p>
          <a:p>
            <a:r>
              <a:rPr lang="fr-FR" dirty="0" smtClean="0"/>
              <a:t>Syntaxe</a:t>
            </a:r>
          </a:p>
          <a:p>
            <a:pPr lvl="1"/>
            <a:r>
              <a:rPr lang="fr-FR" dirty="0" smtClean="0"/>
              <a:t>Fin de ligne avec ou sans ;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 err="1" smtClean="0"/>
              <a:t>print</a:t>
            </a:r>
            <a:r>
              <a:rPr lang="fr-FR" dirty="0" smtClean="0"/>
              <a:t>("Hello World")</a:t>
            </a:r>
          </a:p>
        </p:txBody>
      </p:sp>
    </p:spTree>
    <p:extLst>
      <p:ext uri="{BB962C8B-B14F-4D97-AF65-F5344CB8AC3E}">
        <p14:creationId xmlns:p14="http://schemas.microsoft.com/office/powerpoint/2010/main" val="321023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Commentaires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comment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504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commentaires en </a:t>
            </a:r>
            <a:r>
              <a:rPr lang="fr-FR" dirty="0" err="1" smtClean="0"/>
              <a:t>Lua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err="1"/>
              <a:t>M</a:t>
            </a:r>
            <a:r>
              <a:rPr lang="fr-FR" dirty="0" err="1" smtClean="0"/>
              <a:t>onoligne</a:t>
            </a:r>
            <a:endParaRPr lang="fr-FR" dirty="0" smtClean="0"/>
          </a:p>
          <a:p>
            <a:r>
              <a:rPr lang="fr-FR" dirty="0" err="1" smtClean="0"/>
              <a:t>Mutiligne</a:t>
            </a:r>
            <a:endParaRPr lang="fr-FR" dirty="0" smtClean="0"/>
          </a:p>
          <a:p>
            <a:r>
              <a:rPr lang="fr-FR" dirty="0" smtClean="0"/>
              <a:t>Annulé un commentaire multi ligne 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</a:rPr>
              <a:t>--ceci est un commentaire </a:t>
            </a:r>
            <a:r>
              <a:rPr lang="fr-FR" dirty="0" err="1" smtClean="0">
                <a:solidFill>
                  <a:srgbClr val="00B050"/>
                </a:solidFill>
              </a:rPr>
              <a:t>monoligne</a:t>
            </a:r>
            <a:endParaRPr lang="fr-FR" dirty="0" smtClean="0">
              <a:solidFill>
                <a:srgbClr val="00B050"/>
              </a:solidFill>
            </a:endParaRPr>
          </a:p>
          <a:p>
            <a:r>
              <a:rPr lang="fr-FR" dirty="0" smtClean="0">
                <a:solidFill>
                  <a:srgbClr val="00B050"/>
                </a:solidFill>
              </a:rPr>
              <a:t>--[[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	commentaire </a:t>
            </a:r>
            <a:r>
              <a:rPr lang="fr-FR" dirty="0" err="1" smtClean="0">
                <a:solidFill>
                  <a:srgbClr val="00B050"/>
                </a:solidFill>
              </a:rPr>
              <a:t>multiligne</a:t>
            </a:r>
            <a:endParaRPr lang="fr-FR" dirty="0" smtClean="0">
              <a:solidFill>
                <a:srgbClr val="00B050"/>
              </a:solidFill>
            </a:endParaRPr>
          </a:p>
          <a:p>
            <a:r>
              <a:rPr lang="fr-FR" dirty="0" smtClean="0">
                <a:solidFill>
                  <a:srgbClr val="00B050"/>
                </a:solidFill>
              </a:rPr>
              <a:t>--]]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---[[</a:t>
            </a:r>
          </a:p>
          <a:p>
            <a:r>
              <a:rPr lang="fr-FR" dirty="0" smtClean="0">
                <a:solidFill>
                  <a:schemeClr val="bg2"/>
                </a:solidFill>
              </a:rPr>
              <a:t>	</a:t>
            </a:r>
            <a:r>
              <a:rPr lang="fr-FR" dirty="0" err="1"/>
              <a:t>print</a:t>
            </a:r>
            <a:r>
              <a:rPr lang="fr-FR" dirty="0"/>
              <a:t>("test")</a:t>
            </a:r>
            <a:endParaRPr lang="fr-FR" dirty="0" smtClean="0">
              <a:solidFill>
                <a:schemeClr val="bg2"/>
              </a:solidFill>
            </a:endParaRPr>
          </a:p>
          <a:p>
            <a:r>
              <a:rPr lang="fr-FR" dirty="0" smtClean="0">
                <a:solidFill>
                  <a:srgbClr val="00B050"/>
                </a:solidFill>
              </a:rPr>
              <a:t>--]]</a:t>
            </a:r>
            <a:endParaRPr lang="fr-F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23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Variables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variable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143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C’est quoi une variable ?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variable est un emplacement mémoire.</a:t>
            </a:r>
          </a:p>
          <a:p>
            <a:r>
              <a:rPr lang="fr-FR" dirty="0" smtClean="0"/>
              <a:t>Une variable peut contenir différents types d’informations.</a:t>
            </a:r>
          </a:p>
          <a:p>
            <a:r>
              <a:rPr lang="fr-FR" dirty="0" smtClean="0"/>
              <a:t>Une variable porte un noms de notre choix. (sauf mots réservés)</a:t>
            </a:r>
          </a:p>
          <a:p>
            <a:r>
              <a:rPr lang="fr-FR" dirty="0" smtClean="0"/>
              <a:t>Nous donnons une valeur à une variable grâce à l’opérateur d’affectation </a:t>
            </a:r>
            <a:r>
              <a:rPr lang="fr-FR" b="1" dirty="0" smtClean="0"/>
              <a:t>=</a:t>
            </a:r>
          </a:p>
          <a:p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057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types de base en </a:t>
            </a:r>
            <a:r>
              <a:rPr lang="fr-FR" dirty="0" err="1" smtClean="0"/>
              <a:t>Lua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Il existe huit types de base en </a:t>
            </a:r>
            <a:r>
              <a:rPr lang="fr-FR" dirty="0" err="1" smtClean="0"/>
              <a:t>Lua</a:t>
            </a:r>
            <a:r>
              <a:rPr lang="fr-FR" dirty="0" smtClean="0"/>
              <a:t> : </a:t>
            </a:r>
          </a:p>
          <a:p>
            <a:pPr lvl="1"/>
            <a:r>
              <a:rPr lang="fr-FR" dirty="0" smtClean="0"/>
              <a:t>Nil</a:t>
            </a:r>
          </a:p>
          <a:p>
            <a:pPr lvl="1"/>
            <a:r>
              <a:rPr lang="fr-FR" dirty="0" err="1" smtClean="0"/>
              <a:t>Boolean</a:t>
            </a:r>
            <a:endParaRPr lang="fr-FR" dirty="0" smtClean="0"/>
          </a:p>
          <a:p>
            <a:pPr lvl="1"/>
            <a:r>
              <a:rPr lang="fr-FR" dirty="0" err="1" smtClean="0"/>
              <a:t>Number</a:t>
            </a:r>
            <a:endParaRPr lang="fr-FR" dirty="0" smtClean="0"/>
          </a:p>
          <a:p>
            <a:pPr lvl="1"/>
            <a:r>
              <a:rPr lang="fr-FR" dirty="0" smtClean="0"/>
              <a:t>String</a:t>
            </a:r>
          </a:p>
          <a:p>
            <a:pPr lvl="1"/>
            <a:r>
              <a:rPr lang="fr-FR" dirty="0" err="1" smtClean="0"/>
              <a:t>Function</a:t>
            </a:r>
            <a:endParaRPr lang="fr-FR" dirty="0" smtClean="0"/>
          </a:p>
          <a:p>
            <a:pPr lvl="1"/>
            <a:r>
              <a:rPr lang="fr-FR" dirty="0" err="1" smtClean="0"/>
              <a:t>Userdata</a:t>
            </a:r>
            <a:endParaRPr lang="fr-FR" dirty="0" smtClean="0"/>
          </a:p>
          <a:p>
            <a:pPr lvl="1"/>
            <a:r>
              <a:rPr lang="fr-FR" dirty="0" smtClean="0"/>
              <a:t>Thread</a:t>
            </a:r>
          </a:p>
          <a:p>
            <a:pPr lvl="1"/>
            <a:r>
              <a:rPr lang="fr-FR" dirty="0" smtClean="0"/>
              <a:t>Table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B050"/>
                </a:solidFill>
              </a:rPr>
              <a:t>--</a:t>
            </a:r>
            <a:r>
              <a:rPr lang="fr-FR" dirty="0" err="1" smtClean="0">
                <a:solidFill>
                  <a:srgbClr val="00B050"/>
                </a:solidFill>
              </a:rPr>
              <a:t>number</a:t>
            </a:r>
            <a:endParaRPr lang="fr-FR" dirty="0" smtClean="0">
              <a:solidFill>
                <a:srgbClr val="00B050"/>
              </a:solidFill>
            </a:endParaRPr>
          </a:p>
          <a:p>
            <a:r>
              <a:rPr lang="fr-FR" dirty="0" smtClean="0"/>
              <a:t>a=0</a:t>
            </a:r>
          </a:p>
          <a:p>
            <a:r>
              <a:rPr lang="fr-FR" dirty="0" err="1" smtClean="0"/>
              <a:t>print</a:t>
            </a:r>
            <a:r>
              <a:rPr lang="fr-FR" dirty="0" smtClean="0"/>
              <a:t>(a)</a:t>
            </a:r>
          </a:p>
          <a:p>
            <a:r>
              <a:rPr lang="fr-FR" dirty="0" err="1" smtClean="0"/>
              <a:t>print</a:t>
            </a:r>
            <a:r>
              <a:rPr lang="fr-FR" dirty="0" smtClean="0"/>
              <a:t>(type(</a:t>
            </a:r>
            <a:r>
              <a:rPr lang="fr-FR" dirty="0"/>
              <a:t>a</a:t>
            </a:r>
            <a:r>
              <a:rPr lang="fr-FR" dirty="0" smtClean="0"/>
              <a:t>))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--string</a:t>
            </a:r>
          </a:p>
          <a:p>
            <a:r>
              <a:rPr lang="fr-FR" dirty="0" smtClean="0"/>
              <a:t>b="0"</a:t>
            </a:r>
          </a:p>
          <a:p>
            <a:r>
              <a:rPr lang="fr-FR" dirty="0" err="1" smtClean="0"/>
              <a:t>print</a:t>
            </a:r>
            <a:r>
              <a:rPr lang="fr-FR" dirty="0" smtClean="0"/>
              <a:t>(b)</a:t>
            </a:r>
          </a:p>
          <a:p>
            <a:r>
              <a:rPr lang="fr-FR" dirty="0" err="1" smtClean="0"/>
              <a:t>print</a:t>
            </a:r>
            <a:r>
              <a:rPr lang="fr-FR" dirty="0" smtClean="0"/>
              <a:t>(type(b))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Affectation en </a:t>
            </a:r>
            <a:r>
              <a:rPr lang="fr-FR" dirty="0" err="1" smtClean="0"/>
              <a:t>Lua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Simple</a:t>
            </a:r>
          </a:p>
          <a:p>
            <a:r>
              <a:rPr lang="fr-FR" dirty="0" smtClean="0"/>
              <a:t>Multiple</a:t>
            </a:r>
          </a:p>
          <a:p>
            <a:endParaRPr lang="fr-FR" dirty="0"/>
          </a:p>
          <a:p>
            <a:r>
              <a:rPr lang="fr-FR" dirty="0" smtClean="0"/>
              <a:t>Attention, l’écriture des nombre prend un point a la place de le virgule.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a=1</a:t>
            </a:r>
          </a:p>
          <a:p>
            <a:r>
              <a:rPr lang="fr-FR" dirty="0" smtClean="0"/>
              <a:t>b=2</a:t>
            </a:r>
          </a:p>
          <a:p>
            <a:r>
              <a:rPr lang="fr-FR" dirty="0" smtClean="0"/>
              <a:t>c=3</a:t>
            </a:r>
          </a:p>
          <a:p>
            <a:r>
              <a:rPr lang="fr-FR" dirty="0" smtClean="0"/>
              <a:t>a=b</a:t>
            </a:r>
          </a:p>
          <a:p>
            <a:r>
              <a:rPr lang="fr-FR" dirty="0" err="1" smtClean="0"/>
              <a:t>x,y,z</a:t>
            </a:r>
            <a:r>
              <a:rPr lang="fr-FR" dirty="0" smtClean="0"/>
              <a:t>=8,9,10.5</a:t>
            </a:r>
          </a:p>
          <a:p>
            <a:endParaRPr lang="fr-FR" dirty="0"/>
          </a:p>
          <a:p>
            <a:r>
              <a:rPr lang="fr-FR" dirty="0" err="1" smtClean="0"/>
              <a:t>x,y,z</a:t>
            </a:r>
            <a:r>
              <a:rPr lang="fr-FR" dirty="0" smtClean="0"/>
              <a:t>=</a:t>
            </a:r>
            <a:r>
              <a:rPr lang="fr-FR" dirty="0" err="1" smtClean="0"/>
              <a:t>a,b,c</a:t>
            </a:r>
            <a:endParaRPr lang="fr-FR" dirty="0"/>
          </a:p>
          <a:p>
            <a:r>
              <a:rPr lang="fr-FR" dirty="0" err="1" smtClean="0"/>
              <a:t>x,z</a:t>
            </a:r>
            <a:r>
              <a:rPr lang="fr-FR" dirty="0" smtClean="0"/>
              <a:t>=</a:t>
            </a:r>
            <a:r>
              <a:rPr lang="fr-FR" dirty="0" err="1" smtClean="0"/>
              <a:t>z,x</a:t>
            </a:r>
            <a:endParaRPr lang="fr-FR" dirty="0" smtClean="0"/>
          </a:p>
          <a:p>
            <a:endParaRPr lang="fr-FR" dirty="0"/>
          </a:p>
          <a:p>
            <a:r>
              <a:rPr lang="fr-FR" dirty="0" err="1" smtClean="0"/>
              <a:t>print</a:t>
            </a:r>
            <a:r>
              <a:rPr lang="fr-FR" dirty="0" smtClean="0"/>
              <a:t>(x)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Entré une variable au clavier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err="1" smtClean="0"/>
              <a:t>Io.read</a:t>
            </a:r>
            <a:r>
              <a:rPr lang="fr-FR" dirty="0" smtClean="0"/>
              <a:t>() permet de rentrer une variable au clavier</a:t>
            </a:r>
          </a:p>
          <a:p>
            <a:r>
              <a:rPr lang="fr-FR" dirty="0" smtClean="0"/>
              <a:t>Si vous désirer un chiffre </a:t>
            </a:r>
            <a:r>
              <a:rPr lang="fr-FR" dirty="0" err="1" smtClean="0"/>
              <a:t>tonumber</a:t>
            </a:r>
            <a:r>
              <a:rPr lang="fr-FR" dirty="0" smtClean="0"/>
              <a:t>() converti la variable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 err="1" smtClean="0"/>
              <a:t>maVar</a:t>
            </a:r>
            <a:r>
              <a:rPr lang="fr-FR" dirty="0" smtClean="0"/>
              <a:t>=</a:t>
            </a:r>
            <a:r>
              <a:rPr lang="fr-FR" dirty="0" err="1" smtClean="0"/>
              <a:t>io.read</a:t>
            </a:r>
            <a:r>
              <a:rPr lang="fr-FR" dirty="0" smtClean="0"/>
              <a:t>()</a:t>
            </a:r>
          </a:p>
          <a:p>
            <a:endParaRPr lang="fr-FR" dirty="0" smtClean="0"/>
          </a:p>
          <a:p>
            <a:r>
              <a:rPr lang="fr-FR" dirty="0" err="1" smtClean="0"/>
              <a:t>print</a:t>
            </a:r>
            <a:r>
              <a:rPr lang="fr-FR" dirty="0" smtClean="0"/>
              <a:t>(type(</a:t>
            </a:r>
            <a:r>
              <a:rPr lang="fr-FR" dirty="0" err="1" smtClean="0"/>
              <a:t>maVar</a:t>
            </a:r>
            <a:r>
              <a:rPr lang="fr-FR" dirty="0" smtClean="0"/>
              <a:t>))</a:t>
            </a:r>
          </a:p>
          <a:p>
            <a:r>
              <a:rPr lang="fr-FR" dirty="0" err="1" smtClean="0"/>
              <a:t>maVar</a:t>
            </a:r>
            <a:r>
              <a:rPr lang="fr-FR" dirty="0" smtClean="0"/>
              <a:t>=</a:t>
            </a:r>
            <a:r>
              <a:rPr lang="fr-FR" dirty="0" err="1" smtClean="0"/>
              <a:t>tonumber</a:t>
            </a:r>
            <a:r>
              <a:rPr lang="fr-FR" dirty="0" smtClean="0"/>
              <a:t>(</a:t>
            </a:r>
            <a:r>
              <a:rPr lang="fr-FR" dirty="0" err="1" smtClean="0"/>
              <a:t>maVar</a:t>
            </a:r>
            <a:r>
              <a:rPr lang="fr-FR" dirty="0" smtClean="0"/>
              <a:t>)</a:t>
            </a:r>
          </a:p>
          <a:p>
            <a:r>
              <a:rPr lang="fr-FR" dirty="0" err="1" smtClean="0"/>
              <a:t>print</a:t>
            </a:r>
            <a:r>
              <a:rPr lang="fr-FR" dirty="0" smtClean="0"/>
              <a:t>(type(</a:t>
            </a:r>
            <a:r>
              <a:rPr lang="fr-FR" dirty="0" err="1" smtClean="0"/>
              <a:t>maVar</a:t>
            </a:r>
            <a:r>
              <a:rPr lang="fr-FR" dirty="0" smtClean="0"/>
              <a:t>))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--donc pour un nombre</a:t>
            </a:r>
            <a:endParaRPr lang="fr-FR" dirty="0">
              <a:solidFill>
                <a:srgbClr val="00B050"/>
              </a:solidFill>
            </a:endParaRPr>
          </a:p>
          <a:p>
            <a:r>
              <a:rPr lang="fr-FR" dirty="0" err="1" smtClean="0"/>
              <a:t>unNombre</a:t>
            </a:r>
            <a:r>
              <a:rPr lang="fr-FR" dirty="0" smtClean="0"/>
              <a:t>=</a:t>
            </a:r>
            <a:r>
              <a:rPr lang="fr-FR" dirty="0" err="1" smtClean="0"/>
              <a:t>tonumber</a:t>
            </a:r>
            <a:r>
              <a:rPr lang="fr-FR" dirty="0" smtClean="0"/>
              <a:t>(</a:t>
            </a:r>
            <a:r>
              <a:rPr lang="fr-FR" dirty="0" err="1" smtClean="0"/>
              <a:t>io.read</a:t>
            </a:r>
            <a:r>
              <a:rPr lang="fr-FR" dirty="0" smtClean="0"/>
              <a:t>())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opérateurs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operator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601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opérateurs arithmétique en </a:t>
            </a:r>
            <a:r>
              <a:rPr lang="fr-FR" dirty="0" err="1" smtClean="0"/>
              <a:t>Lua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2589212" y="2133599"/>
            <a:ext cx="4313864" cy="4491319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+</a:t>
            </a:r>
          </a:p>
          <a:p>
            <a:pPr lvl="1"/>
            <a:r>
              <a:rPr lang="fr-FR" dirty="0" smtClean="0"/>
              <a:t>addition</a:t>
            </a:r>
          </a:p>
          <a:p>
            <a:r>
              <a:rPr lang="fr-FR" dirty="0" smtClean="0"/>
              <a:t>-</a:t>
            </a:r>
          </a:p>
          <a:p>
            <a:pPr lvl="1"/>
            <a:r>
              <a:rPr lang="fr-FR" dirty="0" smtClean="0"/>
              <a:t>soustraction</a:t>
            </a:r>
          </a:p>
          <a:p>
            <a:r>
              <a:rPr lang="fr-FR" dirty="0" smtClean="0"/>
              <a:t>*</a:t>
            </a:r>
          </a:p>
          <a:p>
            <a:pPr lvl="1"/>
            <a:r>
              <a:rPr lang="fr-FR" dirty="0" smtClean="0"/>
              <a:t>multiplication</a:t>
            </a:r>
          </a:p>
          <a:p>
            <a:r>
              <a:rPr lang="fr-FR" dirty="0" smtClean="0"/>
              <a:t>/</a:t>
            </a:r>
          </a:p>
          <a:p>
            <a:pPr lvl="1"/>
            <a:r>
              <a:rPr lang="fr-FR" dirty="0" smtClean="0"/>
              <a:t>Division</a:t>
            </a:r>
          </a:p>
          <a:p>
            <a:r>
              <a:rPr lang="fr-FR" dirty="0" smtClean="0"/>
              <a:t>//</a:t>
            </a:r>
          </a:p>
          <a:p>
            <a:pPr lvl="1"/>
            <a:r>
              <a:rPr lang="fr-FR" dirty="0" smtClean="0"/>
              <a:t>Division tronqué (</a:t>
            </a:r>
            <a:r>
              <a:rPr lang="fr-FR" dirty="0" err="1" smtClean="0"/>
              <a:t>Lua</a:t>
            </a:r>
            <a:r>
              <a:rPr lang="fr-FR" dirty="0" smtClean="0"/>
              <a:t> 5.3)</a:t>
            </a:r>
          </a:p>
          <a:p>
            <a:r>
              <a:rPr lang="fr-FR" dirty="0" smtClean="0"/>
              <a:t>%</a:t>
            </a:r>
          </a:p>
          <a:p>
            <a:pPr lvl="1"/>
            <a:r>
              <a:rPr lang="fr-FR" dirty="0" smtClean="0"/>
              <a:t>modulo</a:t>
            </a:r>
          </a:p>
          <a:p>
            <a:r>
              <a:rPr lang="fr-FR" dirty="0" smtClean="0"/>
              <a:t>^</a:t>
            </a:r>
          </a:p>
          <a:p>
            <a:pPr lvl="1"/>
            <a:r>
              <a:rPr lang="fr-FR" dirty="0" smtClean="0"/>
              <a:t>Exposant</a:t>
            </a:r>
          </a:p>
          <a:p>
            <a:r>
              <a:rPr lang="fr-FR" dirty="0" smtClean="0"/>
              <a:t>- unaire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fr-FR" dirty="0" err="1" smtClean="0"/>
              <a:t>maVar</a:t>
            </a:r>
            <a:r>
              <a:rPr lang="fr-FR" dirty="0" smtClean="0"/>
              <a:t>=1+3*2</a:t>
            </a:r>
          </a:p>
          <a:p>
            <a:r>
              <a:rPr lang="fr-FR" dirty="0" err="1"/>
              <a:t>p</a:t>
            </a:r>
            <a:r>
              <a:rPr lang="fr-FR" dirty="0" err="1" smtClean="0"/>
              <a:t>rint</a:t>
            </a:r>
            <a:r>
              <a:rPr lang="fr-FR" dirty="0" smtClean="0"/>
              <a:t>(</a:t>
            </a:r>
            <a:r>
              <a:rPr lang="fr-FR" dirty="0" err="1" smtClean="0"/>
              <a:t>maVar</a:t>
            </a:r>
            <a:r>
              <a:rPr lang="fr-FR" dirty="0" smtClean="0"/>
              <a:t>)</a:t>
            </a:r>
          </a:p>
          <a:p>
            <a:r>
              <a:rPr lang="fr-FR" dirty="0" err="1" smtClean="0"/>
              <a:t>maVar</a:t>
            </a:r>
            <a:r>
              <a:rPr lang="fr-FR" dirty="0" smtClean="0"/>
              <a:t>=(1+3)*2</a:t>
            </a:r>
          </a:p>
          <a:p>
            <a:r>
              <a:rPr lang="fr-FR" dirty="0" smtClean="0"/>
              <a:t>a=5//2 </a:t>
            </a:r>
            <a:r>
              <a:rPr lang="fr-FR" dirty="0" smtClean="0">
                <a:solidFill>
                  <a:srgbClr val="00B050"/>
                </a:solidFill>
              </a:rPr>
              <a:t>--</a:t>
            </a:r>
            <a:r>
              <a:rPr lang="fr-FR" dirty="0">
                <a:solidFill>
                  <a:srgbClr val="00B050"/>
                </a:solidFill>
              </a:rPr>
              <a:t> </a:t>
            </a:r>
            <a:r>
              <a:rPr lang="fr-FR" dirty="0" err="1">
                <a:solidFill>
                  <a:srgbClr val="00B050"/>
                </a:solidFill>
              </a:rPr>
              <a:t>Lua</a:t>
            </a:r>
            <a:r>
              <a:rPr lang="fr-FR" dirty="0">
                <a:solidFill>
                  <a:srgbClr val="00B050"/>
                </a:solidFill>
              </a:rPr>
              <a:t> 5.3</a:t>
            </a:r>
            <a:endParaRPr lang="fr-FR" dirty="0" smtClean="0">
              <a:solidFill>
                <a:srgbClr val="00B050"/>
              </a:solidFill>
            </a:endParaRPr>
          </a:p>
          <a:p>
            <a:r>
              <a:rPr lang="fr-FR" dirty="0" smtClean="0"/>
              <a:t>b=5/2</a:t>
            </a:r>
          </a:p>
          <a:p>
            <a:r>
              <a:rPr lang="fr-FR" dirty="0" smtClean="0"/>
              <a:t>c=5%2 </a:t>
            </a:r>
            <a:r>
              <a:rPr lang="fr-FR" dirty="0" smtClean="0">
                <a:solidFill>
                  <a:srgbClr val="00B050"/>
                </a:solidFill>
              </a:rPr>
              <a:t> --restant de la division</a:t>
            </a:r>
          </a:p>
          <a:p>
            <a:r>
              <a:rPr lang="fr-FR" dirty="0" smtClean="0"/>
              <a:t>d=3^2</a:t>
            </a:r>
          </a:p>
          <a:p>
            <a:r>
              <a:rPr lang="fr-FR" dirty="0" smtClean="0"/>
              <a:t>e=16^0.5 </a:t>
            </a:r>
            <a:r>
              <a:rPr lang="fr-FR" dirty="0" smtClean="0">
                <a:solidFill>
                  <a:srgbClr val="00B050"/>
                </a:solidFill>
              </a:rPr>
              <a:t>--racine carré</a:t>
            </a:r>
          </a:p>
          <a:p>
            <a:r>
              <a:rPr lang="fr-FR" dirty="0" err="1" smtClean="0"/>
              <a:t>maVar</a:t>
            </a:r>
            <a:r>
              <a:rPr lang="fr-FR" dirty="0" smtClean="0"/>
              <a:t>= -</a:t>
            </a:r>
            <a:r>
              <a:rPr lang="fr-FR" dirty="0" err="1" smtClean="0"/>
              <a:t>maVar</a:t>
            </a:r>
            <a:endParaRPr lang="fr-FR" dirty="0" smtClean="0"/>
          </a:p>
          <a:p>
            <a:r>
              <a:rPr lang="fr-FR" dirty="0" smtClean="0"/>
              <a:t>f=</a:t>
            </a:r>
            <a:r>
              <a:rPr lang="fr-FR" dirty="0" err="1" smtClean="0"/>
              <a:t>a+b+c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87524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Plan</a:t>
            </a:r>
            <a:br>
              <a:rPr lang="fr-FR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Liens utiles</a:t>
            </a:r>
          </a:p>
          <a:p>
            <a:r>
              <a:rPr lang="fr-FR" dirty="0" smtClean="0"/>
              <a:t>Installation des outils</a:t>
            </a:r>
          </a:p>
          <a:p>
            <a:r>
              <a:rPr lang="fr-FR" dirty="0" smtClean="0"/>
              <a:t>"Hello World"</a:t>
            </a:r>
          </a:p>
          <a:p>
            <a:r>
              <a:rPr lang="fr-FR" dirty="0" smtClean="0"/>
              <a:t>Les Commentaires</a:t>
            </a:r>
          </a:p>
          <a:p>
            <a:r>
              <a:rPr lang="fr-FR" dirty="0" smtClean="0"/>
              <a:t>Les Variables</a:t>
            </a:r>
          </a:p>
          <a:p>
            <a:r>
              <a:rPr lang="fr-FR" dirty="0" smtClean="0"/>
              <a:t>Les opérateurs</a:t>
            </a:r>
          </a:p>
          <a:p>
            <a:r>
              <a:rPr lang="fr-FR" dirty="0" smtClean="0"/>
              <a:t>Les structures Conditionnelles</a:t>
            </a:r>
          </a:p>
          <a:p>
            <a:r>
              <a:rPr lang="fr-FR" dirty="0" smtClean="0"/>
              <a:t>Les Boucles</a:t>
            </a:r>
          </a:p>
        </p:txBody>
      </p:sp>
    </p:spTree>
    <p:extLst>
      <p:ext uri="{BB962C8B-B14F-4D97-AF65-F5344CB8AC3E}">
        <p14:creationId xmlns:p14="http://schemas.microsoft.com/office/powerpoint/2010/main" val="287694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opérateur </a:t>
            </a:r>
            <a:r>
              <a:rPr lang="fr-FR" dirty="0" smtClean="0"/>
              <a:t>de comparaison </a:t>
            </a:r>
            <a:r>
              <a:rPr lang="fr-FR" dirty="0"/>
              <a:t>en </a:t>
            </a:r>
            <a:r>
              <a:rPr lang="fr-FR" dirty="0" err="1"/>
              <a:t>Lua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&lt;</a:t>
            </a:r>
          </a:p>
          <a:p>
            <a:pPr lvl="1"/>
            <a:r>
              <a:rPr lang="fr-FR" dirty="0" err="1" smtClean="0"/>
              <a:t>inf</a:t>
            </a:r>
            <a:endParaRPr lang="fr-FR" dirty="0" smtClean="0"/>
          </a:p>
          <a:p>
            <a:r>
              <a:rPr lang="fr-FR" dirty="0" smtClean="0"/>
              <a:t>&gt;</a:t>
            </a:r>
          </a:p>
          <a:p>
            <a:pPr lvl="1"/>
            <a:r>
              <a:rPr lang="fr-FR" dirty="0" smtClean="0"/>
              <a:t>sup</a:t>
            </a:r>
          </a:p>
          <a:p>
            <a:r>
              <a:rPr lang="fr-FR" dirty="0" smtClean="0"/>
              <a:t>&lt;=</a:t>
            </a:r>
          </a:p>
          <a:p>
            <a:pPr lvl="1"/>
            <a:r>
              <a:rPr lang="fr-FR" dirty="0"/>
              <a:t>s</a:t>
            </a:r>
            <a:r>
              <a:rPr lang="fr-FR" dirty="0" smtClean="0"/>
              <a:t>up ou égale</a:t>
            </a:r>
          </a:p>
          <a:p>
            <a:r>
              <a:rPr lang="fr-FR" dirty="0" smtClean="0"/>
              <a:t>&gt;=</a:t>
            </a:r>
          </a:p>
          <a:p>
            <a:pPr lvl="1"/>
            <a:r>
              <a:rPr lang="fr-FR" dirty="0" err="1"/>
              <a:t>i</a:t>
            </a:r>
            <a:r>
              <a:rPr lang="fr-FR" dirty="0" err="1" smtClean="0"/>
              <a:t>nf</a:t>
            </a:r>
            <a:r>
              <a:rPr lang="fr-FR" dirty="0" smtClean="0"/>
              <a:t> ou égale</a:t>
            </a:r>
          </a:p>
          <a:p>
            <a:r>
              <a:rPr lang="fr-FR" dirty="0" smtClean="0"/>
              <a:t>~=</a:t>
            </a:r>
          </a:p>
          <a:p>
            <a:pPr lvl="1"/>
            <a:r>
              <a:rPr lang="fr-FR" dirty="0" smtClean="0"/>
              <a:t>Différent</a:t>
            </a:r>
          </a:p>
          <a:p>
            <a:r>
              <a:rPr lang="fr-FR" dirty="0" smtClean="0"/>
              <a:t>==</a:t>
            </a:r>
          </a:p>
          <a:p>
            <a:pPr lvl="1"/>
            <a:r>
              <a:rPr lang="fr-FR" dirty="0" smtClean="0"/>
              <a:t>égal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a=0</a:t>
            </a:r>
          </a:p>
          <a:p>
            <a:r>
              <a:rPr lang="fr-FR" dirty="0" smtClean="0"/>
              <a:t>b=1</a:t>
            </a:r>
          </a:p>
          <a:p>
            <a:r>
              <a:rPr lang="fr-FR" dirty="0" err="1"/>
              <a:t>p</a:t>
            </a:r>
            <a:r>
              <a:rPr lang="fr-FR" dirty="0" err="1" smtClean="0"/>
              <a:t>rint</a:t>
            </a:r>
            <a:r>
              <a:rPr lang="fr-FR" dirty="0" smtClean="0"/>
              <a:t>(a&lt;b) </a:t>
            </a:r>
            <a:r>
              <a:rPr lang="fr-FR" dirty="0" smtClean="0">
                <a:solidFill>
                  <a:srgbClr val="00B050"/>
                </a:solidFill>
              </a:rPr>
              <a:t>--</a:t>
            </a:r>
            <a:r>
              <a:rPr lang="fr-FR" dirty="0" err="1" smtClean="0">
                <a:solidFill>
                  <a:srgbClr val="00B050"/>
                </a:solidFill>
              </a:rPr>
              <a:t>true</a:t>
            </a:r>
            <a:endParaRPr lang="fr-FR" dirty="0" smtClean="0">
              <a:solidFill>
                <a:srgbClr val="00B050"/>
              </a:solidFill>
            </a:endParaRPr>
          </a:p>
          <a:p>
            <a:endParaRPr lang="fr-FR" dirty="0"/>
          </a:p>
          <a:p>
            <a:r>
              <a:rPr lang="fr-FR" dirty="0" err="1" smtClean="0"/>
              <a:t>print</a:t>
            </a:r>
            <a:r>
              <a:rPr lang="fr-FR" dirty="0" smtClean="0"/>
              <a:t>(</a:t>
            </a:r>
            <a:r>
              <a:rPr lang="fr-FR" dirty="0"/>
              <a:t>a~=</a:t>
            </a:r>
            <a:r>
              <a:rPr lang="fr-FR" dirty="0" smtClean="0"/>
              <a:t>b) </a:t>
            </a:r>
            <a:r>
              <a:rPr lang="fr-FR" dirty="0" smtClean="0">
                <a:solidFill>
                  <a:srgbClr val="00B050"/>
                </a:solidFill>
              </a:rPr>
              <a:t>--</a:t>
            </a:r>
            <a:r>
              <a:rPr lang="fr-FR" dirty="0" err="1" smtClean="0">
                <a:solidFill>
                  <a:srgbClr val="00B050"/>
                </a:solidFill>
              </a:rPr>
              <a:t>true</a:t>
            </a:r>
            <a:endParaRPr lang="fr-FR" dirty="0" smtClean="0">
              <a:solidFill>
                <a:srgbClr val="00B050"/>
              </a:solidFill>
            </a:endParaRPr>
          </a:p>
          <a:p>
            <a:endParaRPr lang="fr-FR" dirty="0"/>
          </a:p>
          <a:p>
            <a:r>
              <a:rPr lang="fr-FR" dirty="0" err="1" smtClean="0"/>
              <a:t>print</a:t>
            </a:r>
            <a:r>
              <a:rPr lang="fr-FR" dirty="0" smtClean="0"/>
              <a:t>(</a:t>
            </a:r>
            <a:r>
              <a:rPr lang="fr-FR" dirty="0"/>
              <a:t>a&gt;=</a:t>
            </a:r>
            <a:r>
              <a:rPr lang="fr-FR" dirty="0" smtClean="0"/>
              <a:t>b) </a:t>
            </a:r>
            <a:r>
              <a:rPr lang="fr-FR" dirty="0" smtClean="0">
                <a:solidFill>
                  <a:srgbClr val="00B050"/>
                </a:solidFill>
              </a:rPr>
              <a:t>--false</a:t>
            </a:r>
          </a:p>
          <a:p>
            <a:endParaRPr lang="fr-FR" dirty="0"/>
          </a:p>
          <a:p>
            <a:r>
              <a:rPr lang="fr-FR" dirty="0" err="1" smtClean="0"/>
              <a:t>print</a:t>
            </a:r>
            <a:r>
              <a:rPr lang="fr-FR" dirty="0" smtClean="0"/>
              <a:t>( "1" == 1 ) </a:t>
            </a:r>
            <a:r>
              <a:rPr lang="fr-FR" dirty="0">
                <a:solidFill>
                  <a:srgbClr val="00B050"/>
                </a:solidFill>
              </a:rPr>
              <a:t>--false</a:t>
            </a:r>
          </a:p>
        </p:txBody>
      </p:sp>
    </p:spTree>
    <p:extLst>
      <p:ext uri="{BB962C8B-B14F-4D97-AF65-F5344CB8AC3E}">
        <p14:creationId xmlns:p14="http://schemas.microsoft.com/office/powerpoint/2010/main" val="129518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Table logique</a:t>
            </a:r>
            <a:endParaRPr lang="fr-FR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97910849"/>
              </p:ext>
            </p:extLst>
          </p:nvPr>
        </p:nvGraphicFramePr>
        <p:xfrm>
          <a:off x="2589213" y="2754702"/>
          <a:ext cx="431323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7746">
                  <a:extLst>
                    <a:ext uri="{9D8B030D-6E8A-4147-A177-3AD203B41FA5}">
                      <a16:colId xmlns:a16="http://schemas.microsoft.com/office/drawing/2014/main" val="3818497028"/>
                    </a:ext>
                  </a:extLst>
                </a:gridCol>
                <a:gridCol w="1437746">
                  <a:extLst>
                    <a:ext uri="{9D8B030D-6E8A-4147-A177-3AD203B41FA5}">
                      <a16:colId xmlns:a16="http://schemas.microsoft.com/office/drawing/2014/main" val="2341431429"/>
                    </a:ext>
                  </a:extLst>
                </a:gridCol>
                <a:gridCol w="1437746">
                  <a:extLst>
                    <a:ext uri="{9D8B030D-6E8A-4147-A177-3AD203B41FA5}">
                      <a16:colId xmlns:a16="http://schemas.microsoft.com/office/drawing/2014/main" val="31138270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2eme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Résultat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946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Vrai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Vrai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Vrai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202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Vrai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Faux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Faux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338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Faux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Vrai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Faux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984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Faux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Faux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Faux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877223"/>
                  </a:ext>
                </a:extLst>
              </a:tr>
            </a:tbl>
          </a:graphicData>
        </a:graphic>
      </p:graphicFrame>
      <p:graphicFrame>
        <p:nvGraphicFramePr>
          <p:cNvPr id="9" name="Espace réservé du contenu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66097590"/>
              </p:ext>
            </p:extLst>
          </p:nvPr>
        </p:nvGraphicFramePr>
        <p:xfrm>
          <a:off x="7191375" y="2746765"/>
          <a:ext cx="431323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7746">
                  <a:extLst>
                    <a:ext uri="{9D8B030D-6E8A-4147-A177-3AD203B41FA5}">
                      <a16:colId xmlns:a16="http://schemas.microsoft.com/office/drawing/2014/main" val="3682017780"/>
                    </a:ext>
                  </a:extLst>
                </a:gridCol>
                <a:gridCol w="1437746">
                  <a:extLst>
                    <a:ext uri="{9D8B030D-6E8A-4147-A177-3AD203B41FA5}">
                      <a16:colId xmlns:a16="http://schemas.microsoft.com/office/drawing/2014/main" val="3269648305"/>
                    </a:ext>
                  </a:extLst>
                </a:gridCol>
                <a:gridCol w="1437746">
                  <a:extLst>
                    <a:ext uri="{9D8B030D-6E8A-4147-A177-3AD203B41FA5}">
                      <a16:colId xmlns:a16="http://schemas.microsoft.com/office/drawing/2014/main" val="2762990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2eme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Résultat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875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Vrai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Vrai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Vrai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54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Vrai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Faux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Vrai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2654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Faux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Vrai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Vrai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171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Faux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Faux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Faux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063023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4431483" y="1905000"/>
            <a:ext cx="6286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ET</a:t>
            </a:r>
            <a:endParaRPr lang="fr-FR" sz="3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8903801" y="1929442"/>
            <a:ext cx="8883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OU</a:t>
            </a:r>
            <a:endParaRPr lang="fr-FR" sz="3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09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3994" y="1106880"/>
            <a:ext cx="9381649" cy="57020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Nuage 6"/>
          <p:cNvSpPr/>
          <p:nvPr/>
        </p:nvSpPr>
        <p:spPr>
          <a:xfrm>
            <a:off x="1675379" y="5913962"/>
            <a:ext cx="3786996" cy="819509"/>
          </a:xfrm>
          <a:prstGeom prst="cloud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Nuage 7"/>
          <p:cNvSpPr/>
          <p:nvPr/>
        </p:nvSpPr>
        <p:spPr>
          <a:xfrm>
            <a:off x="6934588" y="5895004"/>
            <a:ext cx="3786996" cy="819509"/>
          </a:xfrm>
          <a:prstGeom prst="cloud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001" y="737702"/>
            <a:ext cx="7621064" cy="571579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498990" y="2280083"/>
            <a:ext cx="1300356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800" dirty="0" smtClean="0"/>
              <a:t>ouvert</a:t>
            </a:r>
            <a:endParaRPr lang="fr-FR" sz="2800" dirty="0"/>
          </a:p>
        </p:txBody>
      </p:sp>
      <p:sp>
        <p:nvSpPr>
          <p:cNvPr id="10" name="ZoneTexte 9"/>
          <p:cNvSpPr txBox="1"/>
          <p:nvPr/>
        </p:nvSpPr>
        <p:spPr>
          <a:xfrm>
            <a:off x="5602952" y="2280083"/>
            <a:ext cx="1300356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800" dirty="0" smtClean="0"/>
              <a:t>ouvert</a:t>
            </a:r>
            <a:endParaRPr lang="fr-FR" sz="2800" dirty="0"/>
          </a:p>
        </p:txBody>
      </p:sp>
      <p:sp>
        <p:nvSpPr>
          <p:cNvPr id="11" name="ZoneTexte 10"/>
          <p:cNvSpPr txBox="1"/>
          <p:nvPr/>
        </p:nvSpPr>
        <p:spPr>
          <a:xfrm>
            <a:off x="9477065" y="1397313"/>
            <a:ext cx="1300356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800" dirty="0" smtClean="0"/>
              <a:t>ouvert</a:t>
            </a:r>
            <a:endParaRPr lang="fr-FR" sz="2800" dirty="0"/>
          </a:p>
        </p:txBody>
      </p:sp>
      <p:sp>
        <p:nvSpPr>
          <p:cNvPr id="12" name="ZoneTexte 11"/>
          <p:cNvSpPr txBox="1"/>
          <p:nvPr/>
        </p:nvSpPr>
        <p:spPr>
          <a:xfrm>
            <a:off x="9483983" y="3696300"/>
            <a:ext cx="1300356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800" dirty="0" smtClean="0"/>
              <a:t>ouvert</a:t>
            </a:r>
            <a:endParaRPr lang="fr-FR" sz="2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544675" y="2280083"/>
            <a:ext cx="1208985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800" dirty="0" smtClean="0"/>
              <a:t>fermé</a:t>
            </a:r>
            <a:endParaRPr lang="fr-FR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5648637" y="2280083"/>
            <a:ext cx="1208985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800" dirty="0"/>
              <a:t>fermé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9530850" y="1406273"/>
            <a:ext cx="1208985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800" dirty="0"/>
              <a:t>fermé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9537768" y="3705260"/>
            <a:ext cx="1208985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800" dirty="0"/>
              <a:t>fermé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8301318" y="220428"/>
            <a:ext cx="977709" cy="715089"/>
          </a:xfrm>
          <a:prstGeom prst="round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ET</a:t>
            </a:r>
            <a:endParaRPr lang="fr-FR" sz="3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172188" y="220428"/>
            <a:ext cx="954748" cy="715089"/>
          </a:xfrm>
          <a:prstGeom prst="round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OU</a:t>
            </a:r>
            <a:endParaRPr lang="fr-FR" sz="3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74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7" grpId="6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9" grpId="3" animBg="1"/>
      <p:bldP spid="9" grpId="4" animBg="1"/>
      <p:bldP spid="10" grpId="0" animBg="1"/>
      <p:bldP spid="10" grpId="1" animBg="1"/>
      <p:bldP spid="10" grpId="2" animBg="1"/>
      <p:bldP spid="10" grpId="3" animBg="1"/>
      <p:bldP spid="11" grpId="0" animBg="1"/>
      <p:bldP spid="11" grpId="1" animBg="1"/>
      <p:bldP spid="11" grpId="2" animBg="1"/>
      <p:bldP spid="11" grpId="3" animBg="1"/>
      <p:bldP spid="11" grpId="4" animBg="1"/>
      <p:bldP spid="12" grpId="0" animBg="1"/>
      <p:bldP spid="12" grpId="1" animBg="1"/>
      <p:bldP spid="12" grpId="2" animBg="1"/>
      <p:bldP spid="12" grpId="3" animBg="1"/>
      <p:bldP spid="12" grpId="4" animBg="1"/>
      <p:bldP spid="13" grpId="0" animBg="1"/>
      <p:bldP spid="13" grpId="1" animBg="1"/>
      <p:bldP spid="13" grpId="2" animBg="1"/>
      <p:bldP spid="13" grpId="3" animBg="1"/>
      <p:bldP spid="14" grpId="0" animBg="1"/>
      <p:bldP spid="14" grpId="1" animBg="1"/>
      <p:bldP spid="14" grpId="2" animBg="1"/>
      <p:bldP spid="14" grpId="3" animBg="1"/>
      <p:bldP spid="14" grpId="4" animBg="1"/>
      <p:bldP spid="15" grpId="0" animBg="1"/>
      <p:bldP spid="15" grpId="1" animBg="1"/>
      <p:bldP spid="15" grpId="2" animBg="1"/>
      <p:bldP spid="15" grpId="3" animBg="1"/>
      <p:bldP spid="16" grpId="0" animBg="1"/>
      <p:bldP spid="16" grpId="1" animBg="1"/>
      <p:bldP spid="16" grpId="2" animBg="1"/>
      <p:bldP spid="16" grpId="3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</a:t>
            </a:r>
            <a:r>
              <a:rPr lang="fr-FR" dirty="0" smtClean="0"/>
              <a:t>opérateurs logique en </a:t>
            </a:r>
            <a:r>
              <a:rPr lang="fr-FR" dirty="0" err="1"/>
              <a:t>Lua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and</a:t>
            </a:r>
          </a:p>
          <a:p>
            <a:r>
              <a:rPr lang="fr-FR" dirty="0"/>
              <a:t>o</a:t>
            </a:r>
            <a:r>
              <a:rPr lang="fr-FR" dirty="0" smtClean="0"/>
              <a:t>r</a:t>
            </a:r>
          </a:p>
          <a:p>
            <a:r>
              <a:rPr lang="fr-FR" dirty="0"/>
              <a:t>n</a:t>
            </a:r>
            <a:r>
              <a:rPr lang="fr-FR" dirty="0" smtClean="0"/>
              <a:t>ot</a:t>
            </a:r>
          </a:p>
          <a:p>
            <a:endParaRPr lang="fr-FR" dirty="0"/>
          </a:p>
          <a:p>
            <a:r>
              <a:rPr lang="fr-FR" dirty="0" err="1"/>
              <a:t>n</a:t>
            </a:r>
            <a:r>
              <a:rPr lang="fr-FR" dirty="0" err="1" smtClean="0"/>
              <a:t>il</a:t>
            </a:r>
            <a:r>
              <a:rPr lang="fr-FR" dirty="0" smtClean="0"/>
              <a:t> considéré comme false</a:t>
            </a:r>
          </a:p>
          <a:p>
            <a:r>
              <a:rPr lang="fr-FR" dirty="0"/>
              <a:t>v</a:t>
            </a:r>
            <a:r>
              <a:rPr lang="fr-FR" dirty="0" smtClean="0"/>
              <a:t>aleur zéro considère comme </a:t>
            </a:r>
            <a:r>
              <a:rPr lang="fr-FR" dirty="0" err="1" smtClean="0"/>
              <a:t>true</a:t>
            </a:r>
            <a:r>
              <a:rPr lang="fr-FR" dirty="0" smtClean="0"/>
              <a:t> (contrairement a d’autre langage)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 err="1"/>
              <a:t>p</a:t>
            </a:r>
            <a:r>
              <a:rPr lang="fr-FR" dirty="0" err="1" smtClean="0"/>
              <a:t>rint</a:t>
            </a:r>
            <a:r>
              <a:rPr lang="fr-FR" dirty="0" smtClean="0"/>
              <a:t> (</a:t>
            </a:r>
            <a:r>
              <a:rPr lang="fr-FR" dirty="0" err="1" smtClean="0"/>
              <a:t>true</a:t>
            </a:r>
            <a:r>
              <a:rPr lang="fr-FR" dirty="0" smtClean="0"/>
              <a:t> or false)</a:t>
            </a:r>
          </a:p>
          <a:p>
            <a:endParaRPr lang="fr-FR" dirty="0"/>
          </a:p>
          <a:p>
            <a:r>
              <a:rPr lang="fr-FR" dirty="0" err="1"/>
              <a:t>p</a:t>
            </a:r>
            <a:r>
              <a:rPr lang="fr-FR" dirty="0" err="1" smtClean="0"/>
              <a:t>rint</a:t>
            </a:r>
            <a:r>
              <a:rPr lang="fr-FR" dirty="0" smtClean="0"/>
              <a:t>(2&gt;1 and (1&lt;0 or 3&gt;2))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009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</a:t>
            </a:r>
            <a:r>
              <a:rPr lang="fr-FR" dirty="0" smtClean="0"/>
              <a:t>autres opérateurs en </a:t>
            </a:r>
            <a:r>
              <a:rPr lang="fr-FR" dirty="0" err="1"/>
              <a:t>Lua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#</a:t>
            </a:r>
          </a:p>
          <a:p>
            <a:pPr lvl="1"/>
            <a:r>
              <a:rPr lang="fr-FR" dirty="0" smtClean="0"/>
              <a:t>Longueur (</a:t>
            </a:r>
            <a:r>
              <a:rPr lang="fr-FR" dirty="0" err="1" smtClean="0"/>
              <a:t>length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Chaine ou table</a:t>
            </a:r>
          </a:p>
          <a:p>
            <a:r>
              <a:rPr lang="fr-FR" dirty="0" smtClean="0"/>
              <a:t>..</a:t>
            </a:r>
          </a:p>
          <a:p>
            <a:pPr lvl="1"/>
            <a:r>
              <a:rPr lang="fr-FR" dirty="0" smtClean="0"/>
              <a:t>Concaténation (</a:t>
            </a:r>
            <a:r>
              <a:rPr lang="fr-FR" dirty="0" err="1" smtClean="0"/>
              <a:t>Concatenation</a:t>
            </a:r>
            <a:r>
              <a:rPr lang="fr-FR" dirty="0" smtClean="0"/>
              <a:t>)</a:t>
            </a:r>
          </a:p>
          <a:p>
            <a:r>
              <a:rPr lang="fr-FR" dirty="0" smtClean="0"/>
              <a:t>=</a:t>
            </a:r>
          </a:p>
          <a:p>
            <a:pPr lvl="1"/>
            <a:r>
              <a:rPr lang="fr-FR" dirty="0" smtClean="0"/>
              <a:t>Affectation(affect)</a:t>
            </a:r>
          </a:p>
          <a:p>
            <a:pPr lvl="1">
              <a:buNone/>
            </a:pP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 err="1" smtClean="0"/>
              <a:t>maChaine</a:t>
            </a:r>
            <a:r>
              <a:rPr lang="fr-FR" dirty="0" smtClean="0"/>
              <a:t>="" </a:t>
            </a:r>
          </a:p>
          <a:p>
            <a:r>
              <a:rPr lang="fr-FR" dirty="0" err="1" smtClean="0"/>
              <a:t>maChaine</a:t>
            </a:r>
            <a:r>
              <a:rPr lang="fr-FR" dirty="0" smtClean="0"/>
              <a:t>=</a:t>
            </a:r>
            <a:r>
              <a:rPr lang="fr-FR" dirty="0" err="1" smtClean="0"/>
              <a:t>maChaine</a:t>
            </a:r>
            <a:r>
              <a:rPr lang="fr-FR" dirty="0" smtClean="0"/>
              <a:t>.."hello"</a:t>
            </a:r>
          </a:p>
          <a:p>
            <a:r>
              <a:rPr lang="fr-FR" dirty="0" err="1"/>
              <a:t>maChaine</a:t>
            </a:r>
            <a:r>
              <a:rPr lang="fr-FR" dirty="0"/>
              <a:t>=</a:t>
            </a:r>
            <a:r>
              <a:rPr lang="fr-FR" dirty="0" err="1"/>
              <a:t>maChaine</a:t>
            </a:r>
            <a:r>
              <a:rPr lang="fr-FR" dirty="0" smtClean="0"/>
              <a:t>.." "</a:t>
            </a:r>
            <a:endParaRPr lang="fr-FR" dirty="0"/>
          </a:p>
          <a:p>
            <a:r>
              <a:rPr lang="fr-FR" dirty="0" err="1"/>
              <a:t>maChaine</a:t>
            </a:r>
            <a:r>
              <a:rPr lang="fr-FR" dirty="0"/>
              <a:t>=</a:t>
            </a:r>
            <a:r>
              <a:rPr lang="fr-FR" dirty="0" err="1"/>
              <a:t>maChaine</a:t>
            </a:r>
            <a:r>
              <a:rPr lang="fr-FR" dirty="0" smtClean="0"/>
              <a:t>.."world"</a:t>
            </a:r>
          </a:p>
          <a:p>
            <a:endParaRPr lang="fr-FR" dirty="0" smtClean="0"/>
          </a:p>
          <a:p>
            <a:r>
              <a:rPr lang="fr-FR" dirty="0" err="1" smtClean="0"/>
              <a:t>longueurChaine</a:t>
            </a:r>
            <a:r>
              <a:rPr lang="fr-FR" dirty="0" smtClean="0"/>
              <a:t>=#</a:t>
            </a:r>
            <a:r>
              <a:rPr lang="fr-FR" dirty="0" err="1" smtClean="0"/>
              <a:t>maChaine</a:t>
            </a:r>
            <a:endParaRPr lang="fr-FR" dirty="0" smtClean="0"/>
          </a:p>
          <a:p>
            <a:endParaRPr lang="fr-FR" dirty="0"/>
          </a:p>
          <a:p>
            <a:r>
              <a:rPr lang="fr-FR" dirty="0" err="1" smtClean="0"/>
              <a:t>maChaine</a:t>
            </a:r>
            <a:r>
              <a:rPr lang="fr-FR" dirty="0" smtClean="0"/>
              <a:t>="je suis"..1.."codeur"</a:t>
            </a:r>
          </a:p>
        </p:txBody>
      </p:sp>
    </p:spTree>
    <p:extLst>
      <p:ext uri="{BB962C8B-B14F-4D97-AF65-F5344CB8AC3E}">
        <p14:creationId xmlns:p14="http://schemas.microsoft.com/office/powerpoint/2010/main" val="193009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b="0" i="0" u="none" strike="noStrike" kern="1200" cap="none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Les structures Conditionnelles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if </a:t>
            </a:r>
            <a:r>
              <a:rPr lang="fr-FR" dirty="0" err="1" smtClean="0"/>
              <a:t>else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000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if en </a:t>
            </a:r>
            <a:r>
              <a:rPr lang="fr-FR" dirty="0" err="1" smtClean="0"/>
              <a:t>Lua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Syntaxe:</a:t>
            </a:r>
          </a:p>
          <a:p>
            <a:pPr marL="0" indent="0">
              <a:buNone/>
            </a:pPr>
            <a:r>
              <a:rPr lang="fr-FR" b="1" dirty="0" smtClean="0"/>
              <a:t>if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condition</a:t>
            </a:r>
            <a:r>
              <a:rPr lang="fr-FR" dirty="0" smtClean="0"/>
              <a:t> </a:t>
            </a:r>
            <a:r>
              <a:rPr lang="fr-FR" b="1" dirty="0" err="1" smtClean="0"/>
              <a:t>then</a:t>
            </a:r>
            <a:endParaRPr lang="fr-FR" b="1" dirty="0" smtClean="0"/>
          </a:p>
          <a:p>
            <a:pPr marL="457200" lvl="1" indent="0">
              <a:buNone/>
            </a:pPr>
            <a:r>
              <a:rPr lang="fr-FR" dirty="0" smtClean="0">
                <a:solidFill>
                  <a:srgbClr val="92D050"/>
                </a:solidFill>
              </a:rPr>
              <a:t>Bloc</a:t>
            </a:r>
          </a:p>
          <a:p>
            <a:pPr marL="0" indent="0">
              <a:buNone/>
            </a:pPr>
            <a:r>
              <a:rPr lang="fr-FR" dirty="0"/>
              <a:t>[</a:t>
            </a:r>
            <a:r>
              <a:rPr lang="fr-FR" b="1" dirty="0" err="1" smtClean="0"/>
              <a:t>elseif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condition</a:t>
            </a:r>
            <a:r>
              <a:rPr lang="fr-FR" dirty="0" smtClean="0"/>
              <a:t> </a:t>
            </a:r>
            <a:r>
              <a:rPr lang="fr-FR" b="1" dirty="0" err="1" smtClean="0"/>
              <a:t>then</a:t>
            </a:r>
            <a:endParaRPr lang="fr-FR" b="1" dirty="0" smtClean="0"/>
          </a:p>
          <a:p>
            <a:pPr marL="457200" lvl="1" indent="0">
              <a:buNone/>
            </a:pPr>
            <a:r>
              <a:rPr lang="fr-FR" dirty="0" smtClean="0">
                <a:solidFill>
                  <a:srgbClr val="92D050"/>
                </a:solidFill>
              </a:rPr>
              <a:t>Bloc</a:t>
            </a:r>
            <a:r>
              <a:rPr lang="fr-FR" dirty="0"/>
              <a:t>]</a:t>
            </a:r>
            <a:endParaRPr lang="fr-FR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fr-FR" dirty="0"/>
              <a:t>[</a:t>
            </a:r>
            <a:r>
              <a:rPr lang="fr-FR" b="1" dirty="0" err="1" smtClean="0"/>
              <a:t>else</a:t>
            </a:r>
            <a:endParaRPr lang="fr-FR" b="1" dirty="0"/>
          </a:p>
          <a:p>
            <a:pPr marL="457200" lvl="1" indent="0">
              <a:buNone/>
            </a:pPr>
            <a:r>
              <a:rPr lang="fr-FR" dirty="0" smtClean="0">
                <a:solidFill>
                  <a:srgbClr val="92D050"/>
                </a:solidFill>
              </a:rPr>
              <a:t>Bloc</a:t>
            </a:r>
            <a:r>
              <a:rPr lang="fr-FR" dirty="0"/>
              <a:t>]</a:t>
            </a:r>
            <a:endParaRPr lang="fr-FR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fr-FR" b="1" dirty="0" smtClean="0"/>
              <a:t>end</a:t>
            </a:r>
            <a:endParaRPr lang="fr-FR" b="1" dirty="0"/>
          </a:p>
          <a:p>
            <a:r>
              <a:rPr lang="fr-FR" dirty="0" err="1" smtClean="0"/>
              <a:t>elseif</a:t>
            </a:r>
            <a:r>
              <a:rPr lang="fr-FR" dirty="0" smtClean="0"/>
              <a:t> et </a:t>
            </a:r>
            <a:r>
              <a:rPr lang="fr-FR" dirty="0" err="1" smtClean="0"/>
              <a:t>else</a:t>
            </a:r>
            <a:r>
              <a:rPr lang="fr-FR" dirty="0" smtClean="0"/>
              <a:t> sont facultatif 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r-FR" dirty="0" err="1" smtClean="0"/>
              <a:t>age</a:t>
            </a:r>
            <a:r>
              <a:rPr lang="fr-FR" dirty="0" smtClean="0"/>
              <a:t>=18</a:t>
            </a:r>
          </a:p>
          <a:p>
            <a:r>
              <a:rPr lang="fr-FR" dirty="0" smtClean="0"/>
              <a:t>if </a:t>
            </a:r>
            <a:r>
              <a:rPr lang="fr-FR" dirty="0" err="1" smtClean="0"/>
              <a:t>age</a:t>
            </a:r>
            <a:r>
              <a:rPr lang="fr-FR" dirty="0" smtClean="0"/>
              <a:t> &lt; 1 </a:t>
            </a:r>
            <a:r>
              <a:rPr lang="fr-FR" dirty="0" err="1" smtClean="0"/>
              <a:t>then</a:t>
            </a:r>
            <a:endParaRPr lang="fr-FR" dirty="0" smtClean="0"/>
          </a:p>
          <a:p>
            <a:r>
              <a:rPr lang="fr-FR" dirty="0"/>
              <a:t>	</a:t>
            </a:r>
            <a:r>
              <a:rPr lang="fr-FR" dirty="0" err="1" smtClean="0"/>
              <a:t>print</a:t>
            </a:r>
            <a:r>
              <a:rPr lang="fr-FR" dirty="0" smtClean="0"/>
              <a:t>("je suis </a:t>
            </a:r>
            <a:r>
              <a:rPr lang="fr-FR" dirty="0"/>
              <a:t>un </a:t>
            </a:r>
            <a:r>
              <a:rPr lang="fr-FR" dirty="0" smtClean="0"/>
              <a:t>bébé")</a:t>
            </a:r>
          </a:p>
          <a:p>
            <a:r>
              <a:rPr lang="fr-FR" dirty="0" err="1" smtClean="0"/>
              <a:t>elseif</a:t>
            </a:r>
            <a:r>
              <a:rPr lang="fr-FR" dirty="0" smtClean="0"/>
              <a:t> </a:t>
            </a:r>
            <a:r>
              <a:rPr lang="fr-FR" dirty="0" err="1" smtClean="0"/>
              <a:t>age</a:t>
            </a:r>
            <a:r>
              <a:rPr lang="fr-FR" dirty="0" smtClean="0"/>
              <a:t> &lt; 10 </a:t>
            </a:r>
            <a:r>
              <a:rPr lang="fr-FR" dirty="0" err="1" smtClean="0"/>
              <a:t>then</a:t>
            </a:r>
            <a:endParaRPr lang="fr-FR" dirty="0" smtClean="0"/>
          </a:p>
          <a:p>
            <a:r>
              <a:rPr lang="fr-FR" dirty="0" smtClean="0"/>
              <a:t>	 </a:t>
            </a:r>
            <a:r>
              <a:rPr lang="fr-FR" dirty="0" err="1" smtClean="0"/>
              <a:t>print</a:t>
            </a:r>
            <a:r>
              <a:rPr lang="fr-FR" dirty="0" smtClean="0"/>
              <a:t>("je suis un enfant")</a:t>
            </a:r>
          </a:p>
          <a:p>
            <a:r>
              <a:rPr lang="fr-FR" dirty="0" err="1" smtClean="0"/>
              <a:t>elseif</a:t>
            </a:r>
            <a:r>
              <a:rPr lang="fr-FR" dirty="0" smtClean="0"/>
              <a:t> </a:t>
            </a:r>
            <a:r>
              <a:rPr lang="fr-FR" dirty="0" err="1" smtClean="0"/>
              <a:t>age</a:t>
            </a:r>
            <a:r>
              <a:rPr lang="fr-FR" dirty="0" smtClean="0"/>
              <a:t> &lt; </a:t>
            </a:r>
            <a:r>
              <a:rPr lang="fr-FR" dirty="0"/>
              <a:t>20 </a:t>
            </a:r>
            <a:r>
              <a:rPr lang="fr-FR" dirty="0" err="1"/>
              <a:t>then</a:t>
            </a:r>
            <a:endParaRPr lang="fr-FR" dirty="0" smtClean="0"/>
          </a:p>
          <a:p>
            <a:r>
              <a:rPr lang="fr-FR" dirty="0" smtClean="0"/>
              <a:t>	 </a:t>
            </a:r>
            <a:r>
              <a:rPr lang="fr-FR" dirty="0" err="1" smtClean="0"/>
              <a:t>print</a:t>
            </a:r>
            <a:r>
              <a:rPr lang="fr-FR" dirty="0" smtClean="0"/>
              <a:t>("je suis un ado")</a:t>
            </a:r>
          </a:p>
          <a:p>
            <a:r>
              <a:rPr lang="fr-FR" dirty="0" err="1" smtClean="0"/>
              <a:t>elseif</a:t>
            </a:r>
            <a:r>
              <a:rPr lang="fr-FR" dirty="0" smtClean="0"/>
              <a:t> </a:t>
            </a:r>
            <a:r>
              <a:rPr lang="fr-FR" dirty="0" err="1" smtClean="0"/>
              <a:t>age</a:t>
            </a:r>
            <a:r>
              <a:rPr lang="fr-FR" dirty="0" smtClean="0"/>
              <a:t> &lt; </a:t>
            </a:r>
            <a:r>
              <a:rPr lang="fr-FR" dirty="0"/>
              <a:t>50 </a:t>
            </a:r>
            <a:r>
              <a:rPr lang="fr-FR" dirty="0" err="1"/>
              <a:t>then</a:t>
            </a:r>
            <a:endParaRPr lang="fr-FR" dirty="0" smtClean="0"/>
          </a:p>
          <a:p>
            <a:r>
              <a:rPr lang="fr-FR" dirty="0" smtClean="0"/>
              <a:t>	 </a:t>
            </a:r>
            <a:r>
              <a:rPr lang="fr-FR" dirty="0" err="1" smtClean="0"/>
              <a:t>print</a:t>
            </a:r>
            <a:r>
              <a:rPr lang="fr-FR" dirty="0" smtClean="0"/>
              <a:t>("je suis un adulte")</a:t>
            </a:r>
          </a:p>
          <a:p>
            <a:r>
              <a:rPr lang="fr-FR" dirty="0" err="1" smtClean="0"/>
              <a:t>else</a:t>
            </a:r>
            <a:endParaRPr lang="fr-FR" dirty="0" smtClean="0"/>
          </a:p>
          <a:p>
            <a:r>
              <a:rPr lang="fr-FR" dirty="0" smtClean="0"/>
              <a:t>	 </a:t>
            </a:r>
            <a:r>
              <a:rPr lang="fr-FR" dirty="0" err="1" smtClean="0"/>
              <a:t>print</a:t>
            </a:r>
            <a:r>
              <a:rPr lang="fr-FR" dirty="0" smtClean="0"/>
              <a:t>("je suis un vieux")</a:t>
            </a:r>
          </a:p>
          <a:p>
            <a:r>
              <a:rPr lang="fr-FR" dirty="0" smtClean="0"/>
              <a:t>end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866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Boucles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While</a:t>
            </a:r>
            <a:r>
              <a:rPr lang="fr-FR" dirty="0" smtClean="0"/>
              <a:t> For ...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202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</a:t>
            </a:r>
            <a:r>
              <a:rPr lang="fr-FR" dirty="0" err="1" smtClean="0"/>
              <a:t>hile</a:t>
            </a:r>
            <a:r>
              <a:rPr lang="fr-FR" dirty="0" smtClean="0"/>
              <a:t> en </a:t>
            </a:r>
            <a:r>
              <a:rPr lang="fr-FR" dirty="0" err="1" smtClean="0"/>
              <a:t>Lua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/>
              <a:t>Syntaxe:</a:t>
            </a:r>
          </a:p>
          <a:p>
            <a:pPr marL="0" indent="0">
              <a:buNone/>
            </a:pPr>
            <a:r>
              <a:rPr lang="en-US" b="1" dirty="0"/>
              <a:t>while</a:t>
            </a:r>
            <a:r>
              <a:rPr lang="fr-FR" dirty="0" smtClean="0"/>
              <a:t> </a:t>
            </a:r>
            <a:r>
              <a:rPr lang="fr-F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condition</a:t>
            </a:r>
            <a:r>
              <a:rPr lang="fr-FR" dirty="0"/>
              <a:t> </a:t>
            </a:r>
            <a:r>
              <a:rPr lang="fr-FR" b="1" dirty="0" smtClean="0"/>
              <a:t>do</a:t>
            </a:r>
            <a:endParaRPr lang="fr-FR" b="1" dirty="0"/>
          </a:p>
          <a:p>
            <a:pPr marL="457200" lvl="1" indent="0">
              <a:buNone/>
            </a:pPr>
            <a:r>
              <a:rPr lang="fr-FR" dirty="0">
                <a:solidFill>
                  <a:srgbClr val="92D050"/>
                </a:solidFill>
              </a:rPr>
              <a:t>Bloc</a:t>
            </a:r>
          </a:p>
          <a:p>
            <a:pPr marL="0" indent="0">
              <a:buNone/>
            </a:pPr>
            <a:r>
              <a:rPr lang="fr-FR" b="1" dirty="0" smtClean="0"/>
              <a:t>end</a:t>
            </a:r>
            <a:endParaRPr lang="fr-FR" b="1" dirty="0"/>
          </a:p>
          <a:p>
            <a:r>
              <a:rPr lang="fr-FR" dirty="0" smtClean="0"/>
              <a:t>Si la condition est fausse on entre jamais dans la boucle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i</a:t>
            </a:r>
            <a:r>
              <a:rPr lang="en-US" dirty="0" smtClean="0"/>
              <a:t>=0</a:t>
            </a:r>
          </a:p>
          <a:p>
            <a:r>
              <a:rPr lang="en-US" dirty="0" smtClean="0"/>
              <a:t>while </a:t>
            </a:r>
            <a:r>
              <a:rPr lang="en-US" dirty="0" err="1" smtClean="0"/>
              <a:t>i</a:t>
            </a:r>
            <a:r>
              <a:rPr lang="en-US" dirty="0" smtClean="0"/>
              <a:t>&lt;10 do</a:t>
            </a:r>
          </a:p>
          <a:p>
            <a:r>
              <a:rPr lang="fr-FR" dirty="0" smtClean="0"/>
              <a:t>	</a:t>
            </a:r>
            <a:r>
              <a:rPr lang="fr-FR" dirty="0" err="1" smtClean="0"/>
              <a:t>print</a:t>
            </a:r>
            <a:r>
              <a:rPr lang="fr-FR" dirty="0" smtClean="0"/>
              <a:t>(i)</a:t>
            </a:r>
          </a:p>
          <a:p>
            <a:r>
              <a:rPr lang="fr-FR" dirty="0"/>
              <a:t>	</a:t>
            </a:r>
            <a:r>
              <a:rPr lang="fr-FR" dirty="0" smtClean="0"/>
              <a:t>i=i+1</a:t>
            </a:r>
          </a:p>
          <a:p>
            <a:r>
              <a:rPr lang="fr-FR" dirty="0" smtClean="0"/>
              <a:t>end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566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repeat</a:t>
            </a:r>
            <a:r>
              <a:rPr lang="fr-FR" dirty="0" smtClean="0"/>
              <a:t> en </a:t>
            </a:r>
            <a:r>
              <a:rPr lang="fr-FR" dirty="0" err="1" smtClean="0"/>
              <a:t>Lua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/>
              <a:t>Syntaxe:</a:t>
            </a:r>
          </a:p>
          <a:p>
            <a:pPr marL="0" indent="0">
              <a:buNone/>
            </a:pPr>
            <a:r>
              <a:rPr lang="fr-FR" b="1" dirty="0" err="1"/>
              <a:t>r</a:t>
            </a:r>
            <a:r>
              <a:rPr lang="fr-FR" b="1" dirty="0" err="1" smtClean="0"/>
              <a:t>epeat</a:t>
            </a:r>
            <a:endParaRPr lang="fr-FR" dirty="0"/>
          </a:p>
          <a:p>
            <a:pPr marL="0" indent="0">
              <a:buNone/>
            </a:pPr>
            <a:r>
              <a:rPr lang="fr-FR" dirty="0" smtClean="0">
                <a:solidFill>
                  <a:srgbClr val="92D050"/>
                </a:solidFill>
              </a:rPr>
              <a:t>	Bloc</a:t>
            </a:r>
            <a:endParaRPr lang="fr-FR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fr-FR" b="1" dirty="0" err="1"/>
              <a:t>until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condition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la boucle aura lieu au moins une fois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 smtClean="0"/>
              <a:t>i=20</a:t>
            </a:r>
          </a:p>
          <a:p>
            <a:r>
              <a:rPr lang="fr-FR" dirty="0" err="1" smtClean="0"/>
              <a:t>Repeat</a:t>
            </a:r>
            <a:endParaRPr lang="fr-FR" dirty="0" smtClean="0"/>
          </a:p>
          <a:p>
            <a:r>
              <a:rPr lang="fr-FR" dirty="0" smtClean="0"/>
              <a:t>	</a:t>
            </a:r>
            <a:r>
              <a:rPr lang="fr-FR" dirty="0" err="1" smtClean="0"/>
              <a:t>print</a:t>
            </a:r>
            <a:r>
              <a:rPr lang="fr-FR" dirty="0" smtClean="0"/>
              <a:t>(i)</a:t>
            </a:r>
          </a:p>
          <a:p>
            <a:r>
              <a:rPr lang="fr-FR" dirty="0" smtClean="0"/>
              <a:t>	i=i+1</a:t>
            </a:r>
          </a:p>
          <a:p>
            <a:r>
              <a:rPr lang="fr-FR" dirty="0" err="1" smtClean="0"/>
              <a:t>until</a:t>
            </a:r>
            <a:r>
              <a:rPr lang="fr-FR" dirty="0" smtClean="0"/>
              <a:t> i&lt;10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218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Fonctions</a:t>
            </a:r>
          </a:p>
          <a:p>
            <a:r>
              <a:rPr lang="fr-FR" dirty="0"/>
              <a:t>Portée des variables</a:t>
            </a:r>
          </a:p>
          <a:p>
            <a:r>
              <a:rPr lang="fr-FR" dirty="0"/>
              <a:t>Les Tableaux</a:t>
            </a:r>
          </a:p>
          <a:p>
            <a:r>
              <a:rPr lang="fr-FR" dirty="0"/>
              <a:t>Chaine de </a:t>
            </a:r>
            <a:r>
              <a:rPr lang="fr-FR" dirty="0" smtClean="0"/>
              <a:t>caractères</a:t>
            </a:r>
            <a:endParaRPr lang="fr-FR" dirty="0"/>
          </a:p>
          <a:p>
            <a:r>
              <a:rPr lang="fr-FR" dirty="0"/>
              <a:t>Bibliothèque standard</a:t>
            </a:r>
          </a:p>
          <a:p>
            <a:r>
              <a:rPr lang="fr-FR" dirty="0"/>
              <a:t>Quelques techniques</a:t>
            </a:r>
          </a:p>
        </p:txBody>
      </p:sp>
    </p:spTree>
    <p:extLst>
      <p:ext uri="{BB962C8B-B14F-4D97-AF65-F5344CB8AC3E}">
        <p14:creationId xmlns:p14="http://schemas.microsoft.com/office/powerpoint/2010/main" val="82586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 en </a:t>
            </a:r>
            <a:r>
              <a:rPr lang="fr-FR" dirty="0" err="1" smtClean="0"/>
              <a:t>Lua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1400" dirty="0" smtClean="0"/>
              <a:t>première forme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Syntaxe:</a:t>
            </a:r>
          </a:p>
          <a:p>
            <a:pPr marL="0" indent="0">
              <a:buNone/>
            </a:pPr>
            <a:r>
              <a:rPr lang="en-US" b="1" dirty="0" smtClean="0"/>
              <a:t>for</a:t>
            </a:r>
            <a:r>
              <a:rPr lang="fr-FR" dirty="0" smtClean="0"/>
              <a:t> [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nom</a:t>
            </a:r>
            <a:r>
              <a:rPr lang="fr-FR" dirty="0" smtClean="0"/>
              <a:t>=]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début</a:t>
            </a:r>
            <a:r>
              <a:rPr lang="fr-FR" dirty="0" smtClean="0"/>
              <a:t>, 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fin</a:t>
            </a:r>
            <a:r>
              <a:rPr lang="fr-FR" dirty="0"/>
              <a:t>[</a:t>
            </a:r>
            <a:r>
              <a:rPr lang="fr-FR" dirty="0" smtClean="0"/>
              <a:t>,</a:t>
            </a:r>
            <a:r>
              <a:rPr lang="fr-FR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incremente</a:t>
            </a:r>
            <a:r>
              <a:rPr lang="fr-FR" dirty="0"/>
              <a:t>]</a:t>
            </a:r>
            <a:r>
              <a:rPr lang="fr-FR" dirty="0" smtClean="0"/>
              <a:t> </a:t>
            </a:r>
            <a:r>
              <a:rPr lang="fr-FR" b="1" dirty="0"/>
              <a:t>do</a:t>
            </a:r>
          </a:p>
          <a:p>
            <a:pPr marL="457200" lvl="1" indent="0">
              <a:buNone/>
            </a:pPr>
            <a:r>
              <a:rPr lang="fr-FR" dirty="0">
                <a:solidFill>
                  <a:srgbClr val="92D050"/>
                </a:solidFill>
              </a:rPr>
              <a:t>Bloc</a:t>
            </a:r>
          </a:p>
          <a:p>
            <a:pPr marL="0" indent="0">
              <a:buNone/>
            </a:pPr>
            <a:r>
              <a:rPr lang="fr-FR" b="1" dirty="0"/>
              <a:t>end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dirty="0"/>
              <a:t>for </a:t>
            </a:r>
            <a:r>
              <a:rPr lang="fr-FR" dirty="0" smtClean="0"/>
              <a:t>i=1, 10 </a:t>
            </a:r>
            <a:r>
              <a:rPr lang="fr-FR" dirty="0"/>
              <a:t>do</a:t>
            </a:r>
          </a:p>
          <a:p>
            <a:r>
              <a:rPr lang="fr-FR" dirty="0" smtClean="0"/>
              <a:t>	</a:t>
            </a:r>
            <a:r>
              <a:rPr lang="fr-FR" dirty="0" err="1" smtClean="0"/>
              <a:t>print</a:t>
            </a:r>
            <a:r>
              <a:rPr lang="fr-FR" dirty="0" smtClean="0"/>
              <a:t>(i)</a:t>
            </a:r>
            <a:endParaRPr lang="fr-FR" dirty="0"/>
          </a:p>
          <a:p>
            <a:r>
              <a:rPr lang="fr-FR" dirty="0" smtClean="0"/>
              <a:t>end</a:t>
            </a:r>
          </a:p>
          <a:p>
            <a:endParaRPr lang="fr-FR" b="1" dirty="0"/>
          </a:p>
          <a:p>
            <a:r>
              <a:rPr lang="fr-FR" dirty="0"/>
              <a:t>f</a:t>
            </a:r>
            <a:r>
              <a:rPr lang="fr-FR" dirty="0" smtClean="0"/>
              <a:t>or i=10, 1, -1 do</a:t>
            </a:r>
          </a:p>
          <a:p>
            <a:r>
              <a:rPr lang="fr-FR" dirty="0"/>
              <a:t>	</a:t>
            </a:r>
            <a:r>
              <a:rPr lang="fr-FR" dirty="0" err="1" smtClean="0"/>
              <a:t>print</a:t>
            </a:r>
            <a:r>
              <a:rPr lang="fr-FR" dirty="0" smtClean="0"/>
              <a:t>(i)</a:t>
            </a:r>
          </a:p>
          <a:p>
            <a:r>
              <a:rPr lang="fr-FR" dirty="0" smtClean="0"/>
              <a:t>end</a:t>
            </a:r>
          </a:p>
          <a:p>
            <a:endParaRPr lang="fr-FR" dirty="0" smtClean="0"/>
          </a:p>
          <a:p>
            <a:r>
              <a:rPr lang="fr-FR" dirty="0" smtClean="0"/>
              <a:t>for i=2, 10, 2 do</a:t>
            </a:r>
          </a:p>
          <a:p>
            <a:r>
              <a:rPr lang="fr-FR" dirty="0"/>
              <a:t>	</a:t>
            </a:r>
            <a:r>
              <a:rPr lang="fr-FR" dirty="0" err="1" smtClean="0"/>
              <a:t>print</a:t>
            </a:r>
            <a:r>
              <a:rPr lang="fr-FR" dirty="0" smtClean="0"/>
              <a:t>(i)</a:t>
            </a:r>
          </a:p>
          <a:p>
            <a:r>
              <a:rPr lang="fr-FR" dirty="0" smtClean="0"/>
              <a:t>end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013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 en </a:t>
            </a:r>
            <a:r>
              <a:rPr lang="fr-FR" dirty="0" err="1" smtClean="0"/>
              <a:t>Lua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1400" dirty="0" err="1" smtClean="0"/>
              <a:t>deuxieme</a:t>
            </a:r>
            <a:r>
              <a:rPr lang="fr-FR" sz="1400" dirty="0" smtClean="0"/>
              <a:t> forme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fr-FR" dirty="0"/>
              <a:t>Syntaxe:</a:t>
            </a:r>
          </a:p>
          <a:p>
            <a:pPr marL="0" indent="0">
              <a:buNone/>
            </a:pPr>
            <a:r>
              <a:rPr lang="en-US" b="1" dirty="0" smtClean="0"/>
              <a:t>for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clef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valeur</a:t>
            </a:r>
            <a:r>
              <a:rPr lang="en-US" dirty="0"/>
              <a:t> </a:t>
            </a:r>
            <a:r>
              <a:rPr lang="en-US" b="1" dirty="0"/>
              <a:t>in </a:t>
            </a:r>
            <a:r>
              <a:rPr lang="en-US" dirty="0">
                <a:solidFill>
                  <a:srgbClr val="00B0F0"/>
                </a:solidFill>
              </a:rPr>
              <a:t>pairs(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table</a:t>
            </a:r>
            <a:r>
              <a:rPr lang="en-US" dirty="0">
                <a:solidFill>
                  <a:srgbClr val="00B0F0"/>
                </a:solidFill>
              </a:rPr>
              <a:t>)</a:t>
            </a:r>
            <a:r>
              <a:rPr lang="en-US" dirty="0"/>
              <a:t> </a:t>
            </a:r>
            <a:r>
              <a:rPr lang="en-US" b="1" dirty="0" smtClean="0"/>
              <a:t>do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r>
              <a:rPr lang="fr-FR" dirty="0">
                <a:solidFill>
                  <a:srgbClr val="92D050"/>
                </a:solidFill>
              </a:rPr>
              <a:t>Bloc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b="1" dirty="0" smtClean="0"/>
              <a:t>end</a:t>
            </a:r>
            <a:endParaRPr lang="en-US" b="1" dirty="0"/>
          </a:p>
          <a:p>
            <a:r>
              <a:rPr lang="fr-FR" dirty="0"/>
              <a:t>ou</a:t>
            </a:r>
          </a:p>
          <a:p>
            <a:pPr marL="0" indent="0">
              <a:buNone/>
            </a:pPr>
            <a:r>
              <a:rPr lang="en-US" b="1" dirty="0"/>
              <a:t>for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index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valeur</a:t>
            </a:r>
            <a:r>
              <a:rPr lang="en-US" dirty="0"/>
              <a:t> </a:t>
            </a:r>
            <a:r>
              <a:rPr lang="en-US" b="1" dirty="0"/>
              <a:t>in </a:t>
            </a:r>
            <a:r>
              <a:rPr lang="en-US" dirty="0" err="1">
                <a:solidFill>
                  <a:srgbClr val="00B0F0"/>
                </a:solidFill>
              </a:rPr>
              <a:t>ipairs</a:t>
            </a:r>
            <a:r>
              <a:rPr lang="en-US" dirty="0">
                <a:solidFill>
                  <a:srgbClr val="00B0F0"/>
                </a:solidFill>
              </a:rPr>
              <a:t>(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table</a:t>
            </a:r>
            <a:r>
              <a:rPr lang="en-US" dirty="0">
                <a:solidFill>
                  <a:srgbClr val="00B0F0"/>
                </a:solidFill>
              </a:rPr>
              <a:t>)</a:t>
            </a:r>
            <a:r>
              <a:rPr lang="en-US" dirty="0"/>
              <a:t> </a:t>
            </a:r>
            <a:r>
              <a:rPr lang="en-US" b="1" dirty="0" smtClean="0"/>
              <a:t>do</a:t>
            </a:r>
          </a:p>
          <a:p>
            <a:pPr marL="457200" lvl="1" indent="0">
              <a:buNone/>
            </a:pPr>
            <a:r>
              <a:rPr lang="fr-FR" dirty="0">
                <a:solidFill>
                  <a:srgbClr val="92D050"/>
                </a:solidFill>
              </a:rPr>
              <a:t>Bloc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end</a:t>
            </a:r>
          </a:p>
          <a:p>
            <a:r>
              <a:rPr lang="fr-FR" dirty="0" smtClean="0"/>
              <a:t>Nous reverrons cette forme </a:t>
            </a:r>
            <a:r>
              <a:rPr lang="fr-FR" dirty="0" err="1" smtClean="0"/>
              <a:t>apres</a:t>
            </a:r>
            <a:r>
              <a:rPr lang="fr-FR" dirty="0" smtClean="0"/>
              <a:t> les tables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maTable</a:t>
            </a:r>
            <a:r>
              <a:rPr lang="fr-FR" dirty="0" smtClean="0"/>
              <a:t> </a:t>
            </a:r>
            <a:r>
              <a:rPr lang="fr-FR" dirty="0"/>
              <a:t>= {1, 25, "trois", 255, "banane", "fraise", 12, "ceci est un exemple", 34586</a:t>
            </a:r>
            <a:r>
              <a:rPr lang="fr-FR" dirty="0" smtClean="0"/>
              <a:t>}</a:t>
            </a:r>
          </a:p>
          <a:p>
            <a:endParaRPr lang="fr-FR" dirty="0"/>
          </a:p>
          <a:p>
            <a:r>
              <a:rPr lang="en-US" dirty="0"/>
              <a:t>for k, v in </a:t>
            </a:r>
            <a:r>
              <a:rPr lang="en-US" i="1" dirty="0"/>
              <a:t>pairs</a:t>
            </a:r>
            <a:r>
              <a:rPr lang="en-US" dirty="0"/>
              <a:t>(</a:t>
            </a:r>
            <a:r>
              <a:rPr lang="en-US" dirty="0" err="1"/>
              <a:t>maTable</a:t>
            </a:r>
            <a:r>
              <a:rPr lang="en-US" dirty="0"/>
              <a:t>) do</a:t>
            </a:r>
          </a:p>
          <a:p>
            <a:pPr lvl="1"/>
            <a:r>
              <a:rPr lang="fr-FR" dirty="0" err="1" smtClean="0"/>
              <a:t>print</a:t>
            </a:r>
            <a:r>
              <a:rPr lang="fr-FR" dirty="0" smtClean="0"/>
              <a:t>(k)</a:t>
            </a:r>
          </a:p>
          <a:p>
            <a:pPr lvl="1"/>
            <a:r>
              <a:rPr lang="fr-FR" dirty="0" err="1" smtClean="0"/>
              <a:t>print</a:t>
            </a:r>
            <a:r>
              <a:rPr lang="fr-FR" dirty="0" smtClean="0"/>
              <a:t>(v)</a:t>
            </a:r>
          </a:p>
          <a:p>
            <a:r>
              <a:rPr lang="fr-FR" dirty="0" smtClean="0"/>
              <a:t>end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172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break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Sortie de boucle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57898" y="2060574"/>
            <a:ext cx="4592936" cy="4195763"/>
          </a:xfrm>
        </p:spPr>
        <p:txBody>
          <a:bodyPr/>
          <a:lstStyle/>
          <a:p>
            <a:r>
              <a:rPr lang="fr-FR" dirty="0" err="1"/>
              <a:t>While</a:t>
            </a:r>
            <a:r>
              <a:rPr lang="fr-FR" dirty="0"/>
              <a:t> </a:t>
            </a:r>
            <a:r>
              <a:rPr lang="fr-FR" dirty="0" err="1"/>
              <a:t>true</a:t>
            </a:r>
            <a:r>
              <a:rPr lang="fr-FR" dirty="0"/>
              <a:t> do</a:t>
            </a:r>
          </a:p>
          <a:p>
            <a:r>
              <a:rPr lang="fr-FR" dirty="0"/>
              <a:t>	</a:t>
            </a:r>
            <a:r>
              <a:rPr lang="fr-FR" dirty="0" err="1"/>
              <a:t>print</a:t>
            </a:r>
            <a:r>
              <a:rPr lang="fr-FR" dirty="0"/>
              <a:t>("sortie ? o/n")</a:t>
            </a:r>
          </a:p>
          <a:p>
            <a:r>
              <a:rPr lang="fr-FR" dirty="0"/>
              <a:t>	</a:t>
            </a:r>
            <a:r>
              <a:rPr lang="fr-FR" dirty="0"/>
              <a:t>local </a:t>
            </a:r>
            <a:r>
              <a:rPr lang="fr-FR" dirty="0" err="1"/>
              <a:t>reponse</a:t>
            </a:r>
            <a:r>
              <a:rPr lang="fr-FR" dirty="0"/>
              <a:t>=</a:t>
            </a:r>
            <a:r>
              <a:rPr lang="fr-FR" dirty="0" err="1"/>
              <a:t>io.read</a:t>
            </a:r>
            <a:r>
              <a:rPr lang="fr-FR" dirty="0"/>
              <a:t>()</a:t>
            </a:r>
          </a:p>
          <a:p>
            <a:r>
              <a:rPr lang="fr-FR" dirty="0"/>
              <a:t>	if </a:t>
            </a:r>
            <a:r>
              <a:rPr lang="fr-FR" dirty="0" err="1"/>
              <a:t>reponse</a:t>
            </a:r>
            <a:r>
              <a:rPr lang="fr-FR" dirty="0"/>
              <a:t>=="o" or </a:t>
            </a:r>
            <a:r>
              <a:rPr lang="fr-FR" dirty="0" err="1"/>
              <a:t>reponse</a:t>
            </a:r>
            <a:r>
              <a:rPr lang="fr-FR" dirty="0"/>
              <a:t>=="O" </a:t>
            </a:r>
            <a:r>
              <a:rPr lang="fr-FR" dirty="0" err="1"/>
              <a:t>then</a:t>
            </a:r>
            <a:endParaRPr lang="fr-FR" dirty="0"/>
          </a:p>
          <a:p>
            <a:r>
              <a:rPr lang="fr-FR" dirty="0"/>
              <a:t>	</a:t>
            </a:r>
            <a:r>
              <a:rPr lang="fr-FR" dirty="0"/>
              <a:t>	break</a:t>
            </a:r>
          </a:p>
          <a:p>
            <a:r>
              <a:rPr lang="fr-FR" dirty="0"/>
              <a:t>	</a:t>
            </a:r>
            <a:r>
              <a:rPr lang="fr-FR" dirty="0"/>
              <a:t>end</a:t>
            </a:r>
          </a:p>
          <a:p>
            <a:r>
              <a:rPr lang="fr-FR" dirty="0"/>
              <a:t>end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337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C’est en forgeant qu’on devient forgeron.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80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Fonctions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function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63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Fonctions en </a:t>
            </a:r>
            <a:r>
              <a:rPr lang="fr-FR" dirty="0" err="1" smtClean="0"/>
              <a:t>Lua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Définition:</a:t>
            </a:r>
          </a:p>
          <a:p>
            <a:pPr marL="0" indent="0">
              <a:buNone/>
            </a:pPr>
            <a:r>
              <a:rPr lang="fr-FR" sz="1700" b="1" dirty="0" err="1"/>
              <a:t>function</a:t>
            </a:r>
            <a:r>
              <a:rPr lang="fr-FR" sz="1700" dirty="0"/>
              <a:t> </a:t>
            </a:r>
            <a:r>
              <a:rPr lang="fr-FR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nomsFonction</a:t>
            </a:r>
            <a:r>
              <a:rPr lang="fr-FR" b="1" dirty="0" smtClean="0"/>
              <a:t>(</a:t>
            </a:r>
            <a:r>
              <a:rPr lang="fr-FR" dirty="0"/>
              <a:t>[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arg1,arg2</a:t>
            </a:r>
            <a:r>
              <a:rPr lang="fr-FR" dirty="0" smtClean="0"/>
              <a:t>]</a:t>
            </a:r>
            <a:r>
              <a:rPr lang="fr-FR" sz="1700" b="1" dirty="0" smtClean="0"/>
              <a:t>)</a:t>
            </a:r>
            <a:endParaRPr lang="fr-FR" sz="1700" b="1" dirty="0"/>
          </a:p>
          <a:p>
            <a:pPr marL="457200" lvl="1" indent="0">
              <a:buNone/>
            </a:pPr>
            <a:r>
              <a:rPr lang="fr-FR" sz="1700" dirty="0">
                <a:solidFill>
                  <a:srgbClr val="92D050"/>
                </a:solidFill>
              </a:rPr>
              <a:t>B</a:t>
            </a:r>
            <a:r>
              <a:rPr lang="fr-FR" sz="1700" dirty="0" smtClean="0">
                <a:solidFill>
                  <a:srgbClr val="92D050"/>
                </a:solidFill>
              </a:rPr>
              <a:t>loc</a:t>
            </a:r>
          </a:p>
          <a:p>
            <a:pPr marL="457200" lvl="1" indent="0">
              <a:buNone/>
            </a:pPr>
            <a:r>
              <a:rPr lang="fr-FR" sz="1700" dirty="0" smtClean="0"/>
              <a:t>[</a:t>
            </a:r>
            <a:r>
              <a:rPr lang="fr-FR" sz="1700" b="1" dirty="0" smtClean="0"/>
              <a:t>return</a:t>
            </a:r>
            <a:r>
              <a:rPr lang="fr-FR" sz="1700" dirty="0" smtClean="0"/>
              <a:t> </a:t>
            </a:r>
            <a:r>
              <a:rPr lang="fr-FR" sz="1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valeurDeRetour</a:t>
            </a:r>
            <a:r>
              <a:rPr lang="fr-FR" sz="1700" dirty="0" smtClean="0"/>
              <a:t>]</a:t>
            </a:r>
            <a:endParaRPr lang="fr-FR" sz="1700" dirty="0"/>
          </a:p>
          <a:p>
            <a:pPr marL="0" indent="0">
              <a:buNone/>
            </a:pPr>
            <a:r>
              <a:rPr lang="fr-FR" sz="1700" b="1" dirty="0"/>
              <a:t>end</a:t>
            </a:r>
          </a:p>
          <a:p>
            <a:endParaRPr lang="fr-FR" dirty="0" smtClean="0"/>
          </a:p>
          <a:p>
            <a:r>
              <a:rPr lang="fr-FR" dirty="0" smtClean="0"/>
              <a:t>Utilisation</a:t>
            </a:r>
          </a:p>
          <a:p>
            <a:pPr marL="457200" lvl="1" indent="0">
              <a:buNone/>
            </a:pPr>
            <a:r>
              <a:rPr lang="fr-FR" dirty="0" err="1" smtClean="0"/>
              <a:t>maFonction</a:t>
            </a:r>
            <a:r>
              <a:rPr lang="fr-FR" dirty="0" smtClean="0"/>
              <a:t>(arguments)</a:t>
            </a:r>
          </a:p>
          <a:p>
            <a:pPr marL="457200" lvl="1" indent="0">
              <a:buNone/>
            </a:pPr>
            <a:r>
              <a:rPr lang="fr-FR" dirty="0" smtClean="0"/>
              <a:t>var=</a:t>
            </a:r>
            <a:r>
              <a:rPr lang="fr-FR" dirty="0" err="1" smtClean="0"/>
              <a:t>maFonction</a:t>
            </a:r>
            <a:r>
              <a:rPr lang="fr-FR" dirty="0" smtClean="0"/>
              <a:t>(</a:t>
            </a:r>
            <a:r>
              <a:rPr lang="fr-FR" dirty="0" err="1" smtClean="0"/>
              <a:t>arg</a:t>
            </a:r>
            <a:r>
              <a:rPr lang="fr-FR" dirty="0" smtClean="0"/>
              <a:t>)</a:t>
            </a:r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B050"/>
                </a:solidFill>
              </a:rPr>
              <a:t>--</a:t>
            </a:r>
            <a:r>
              <a:rPr lang="fr-FR" dirty="0" err="1" smtClean="0">
                <a:solidFill>
                  <a:srgbClr val="00B050"/>
                </a:solidFill>
              </a:rPr>
              <a:t>definition</a:t>
            </a:r>
            <a:endParaRPr lang="fr-FR" dirty="0" smtClean="0">
              <a:solidFill>
                <a:srgbClr val="00B050"/>
              </a:solidFill>
            </a:endParaRPr>
          </a:p>
          <a:p>
            <a:r>
              <a:rPr lang="fr-FR" dirty="0" err="1" smtClean="0"/>
              <a:t>function</a:t>
            </a:r>
            <a:r>
              <a:rPr lang="fr-FR" dirty="0" smtClean="0"/>
              <a:t> carre(x)</a:t>
            </a:r>
          </a:p>
          <a:p>
            <a:r>
              <a:rPr lang="fr-FR" dirty="0"/>
              <a:t>	</a:t>
            </a:r>
            <a:r>
              <a:rPr lang="fr-FR" dirty="0" smtClean="0"/>
              <a:t>return x*x</a:t>
            </a:r>
          </a:p>
          <a:p>
            <a:r>
              <a:rPr lang="fr-FR" dirty="0"/>
              <a:t>e</a:t>
            </a:r>
            <a:r>
              <a:rPr lang="fr-FR" dirty="0" smtClean="0"/>
              <a:t>nd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--utilisation</a:t>
            </a:r>
          </a:p>
          <a:p>
            <a:r>
              <a:rPr lang="fr-FR" dirty="0" smtClean="0"/>
              <a:t>a=carre(3)</a:t>
            </a:r>
          </a:p>
          <a:p>
            <a:r>
              <a:rPr lang="fr-FR" dirty="0" err="1" smtClean="0"/>
              <a:t>print</a:t>
            </a:r>
            <a:r>
              <a:rPr lang="fr-FR" dirty="0" smtClean="0"/>
              <a:t>(carre(2))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103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Fonctions en </a:t>
            </a:r>
            <a:r>
              <a:rPr lang="fr-FR" dirty="0" err="1"/>
              <a:t>Lua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Fonction sans valeur de retour</a:t>
            </a:r>
          </a:p>
          <a:p>
            <a:r>
              <a:rPr lang="fr-FR" dirty="0" smtClean="0"/>
              <a:t>Fonction a plusieurs arguments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B050"/>
                </a:solidFill>
              </a:rPr>
              <a:t>--hello x fois</a:t>
            </a:r>
            <a:endParaRPr lang="fr-FR" dirty="0">
              <a:solidFill>
                <a:srgbClr val="00B050"/>
              </a:solidFill>
            </a:endParaRPr>
          </a:p>
          <a:p>
            <a:r>
              <a:rPr lang="fr-FR" dirty="0" err="1"/>
              <a:t>function</a:t>
            </a:r>
            <a:r>
              <a:rPr lang="fr-FR" dirty="0"/>
              <a:t> hello(x)</a:t>
            </a:r>
          </a:p>
          <a:p>
            <a:r>
              <a:rPr lang="fr-FR" dirty="0"/>
              <a:t>	for </a:t>
            </a:r>
            <a:r>
              <a:rPr lang="fr-FR" dirty="0" smtClean="0"/>
              <a:t>1,x </a:t>
            </a:r>
            <a:r>
              <a:rPr lang="fr-FR" dirty="0"/>
              <a:t>do</a:t>
            </a:r>
          </a:p>
          <a:p>
            <a:r>
              <a:rPr lang="fr-FR" dirty="0"/>
              <a:t>		</a:t>
            </a:r>
            <a:r>
              <a:rPr lang="fr-FR" dirty="0" err="1"/>
              <a:t>print</a:t>
            </a:r>
            <a:r>
              <a:rPr lang="fr-FR" dirty="0" smtClean="0"/>
              <a:t>("hello")</a:t>
            </a:r>
            <a:endParaRPr lang="fr-FR" dirty="0"/>
          </a:p>
          <a:p>
            <a:r>
              <a:rPr lang="fr-FR" dirty="0"/>
              <a:t>	end</a:t>
            </a:r>
          </a:p>
          <a:p>
            <a:r>
              <a:rPr lang="fr-FR" dirty="0" smtClean="0"/>
              <a:t>end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--Pythagore</a:t>
            </a:r>
            <a:endParaRPr lang="fr-FR" dirty="0">
              <a:solidFill>
                <a:srgbClr val="00B050"/>
              </a:solidFill>
            </a:endParaRPr>
          </a:p>
          <a:p>
            <a:r>
              <a:rPr lang="fr-FR" dirty="0" err="1" smtClean="0"/>
              <a:t>function</a:t>
            </a:r>
            <a:r>
              <a:rPr lang="fr-FR" dirty="0" smtClean="0"/>
              <a:t> </a:t>
            </a:r>
            <a:r>
              <a:rPr lang="fr-FR" dirty="0" err="1" smtClean="0"/>
              <a:t>hypothenus</a:t>
            </a:r>
            <a:r>
              <a:rPr lang="fr-FR" dirty="0" smtClean="0"/>
              <a:t>(cote1,cote2)</a:t>
            </a:r>
          </a:p>
          <a:p>
            <a:r>
              <a:rPr lang="fr-FR" dirty="0"/>
              <a:t>	</a:t>
            </a:r>
            <a:r>
              <a:rPr lang="fr-FR" dirty="0" smtClean="0"/>
              <a:t>return (cote1^2 + cote2^2)^0.5</a:t>
            </a:r>
          </a:p>
          <a:p>
            <a:r>
              <a:rPr lang="fr-FR" dirty="0" smtClean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7057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Fonctions en </a:t>
            </a:r>
            <a:r>
              <a:rPr lang="fr-FR" dirty="0" err="1"/>
              <a:t>Lua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Return quitte la fonction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 err="1" smtClean="0"/>
              <a:t>function</a:t>
            </a:r>
            <a:r>
              <a:rPr lang="fr-FR" dirty="0" smtClean="0"/>
              <a:t> test(x</a:t>
            </a:r>
            <a:r>
              <a:rPr lang="fr-FR" dirty="0"/>
              <a:t>)</a:t>
            </a:r>
          </a:p>
          <a:p>
            <a:r>
              <a:rPr lang="fr-FR" dirty="0" smtClean="0"/>
              <a:t>	</a:t>
            </a:r>
            <a:r>
              <a:rPr lang="fr-FR" dirty="0" err="1" smtClean="0"/>
              <a:t>print</a:t>
            </a:r>
            <a:r>
              <a:rPr lang="fr-FR" dirty="0" smtClean="0"/>
              <a:t>("</a:t>
            </a:r>
            <a:r>
              <a:rPr lang="fr-FR" dirty="0" err="1" smtClean="0"/>
              <a:t>debut</a:t>
            </a:r>
            <a:r>
              <a:rPr lang="fr-FR" dirty="0" smtClean="0"/>
              <a:t>")</a:t>
            </a:r>
          </a:p>
          <a:p>
            <a:r>
              <a:rPr lang="fr-FR" dirty="0"/>
              <a:t>	</a:t>
            </a:r>
            <a:r>
              <a:rPr lang="fr-FR" dirty="0" smtClean="0"/>
              <a:t>if x&lt;=0 </a:t>
            </a:r>
            <a:r>
              <a:rPr lang="fr-FR" dirty="0" err="1" smtClean="0"/>
              <a:t>then</a:t>
            </a:r>
            <a:endParaRPr lang="fr-FR" dirty="0" smtClean="0"/>
          </a:p>
          <a:p>
            <a:r>
              <a:rPr lang="fr-FR" dirty="0" smtClean="0"/>
              <a:t>		return</a:t>
            </a:r>
          </a:p>
          <a:p>
            <a:r>
              <a:rPr lang="fr-FR" dirty="0"/>
              <a:t>	</a:t>
            </a:r>
            <a:r>
              <a:rPr lang="fr-FR" dirty="0" smtClean="0"/>
              <a:t>end</a:t>
            </a:r>
          </a:p>
          <a:p>
            <a:r>
              <a:rPr lang="fr-FR" dirty="0"/>
              <a:t>	</a:t>
            </a:r>
            <a:r>
              <a:rPr lang="fr-FR" dirty="0" err="1" smtClean="0"/>
              <a:t>print</a:t>
            </a:r>
            <a:r>
              <a:rPr lang="fr-FR" dirty="0" smtClean="0"/>
              <a:t>("fin")</a:t>
            </a:r>
            <a:endParaRPr lang="fr-FR" dirty="0"/>
          </a:p>
          <a:p>
            <a:r>
              <a:rPr lang="fr-FR" dirty="0" smtClean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8006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Fonctions en </a:t>
            </a:r>
            <a:r>
              <a:rPr lang="fr-FR" dirty="0" err="1"/>
              <a:t>Lua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Fonction avec plusieurs return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 err="1" smtClean="0"/>
              <a:t>function</a:t>
            </a:r>
            <a:r>
              <a:rPr lang="fr-FR" dirty="0" smtClean="0"/>
              <a:t> </a:t>
            </a:r>
            <a:r>
              <a:rPr lang="fr-FR" dirty="0" err="1" smtClean="0"/>
              <a:t>valeurAbsolu</a:t>
            </a:r>
            <a:r>
              <a:rPr lang="fr-FR" dirty="0" smtClean="0"/>
              <a:t>(x</a:t>
            </a:r>
            <a:r>
              <a:rPr lang="fr-FR" dirty="0"/>
              <a:t>)</a:t>
            </a:r>
          </a:p>
          <a:p>
            <a:r>
              <a:rPr lang="fr-FR" dirty="0"/>
              <a:t>	</a:t>
            </a:r>
            <a:r>
              <a:rPr lang="fr-FR" dirty="0" smtClean="0"/>
              <a:t>if x&gt;=0 </a:t>
            </a:r>
            <a:r>
              <a:rPr lang="fr-FR" dirty="0" err="1" smtClean="0"/>
              <a:t>then</a:t>
            </a:r>
            <a:endParaRPr lang="fr-FR" dirty="0" smtClean="0"/>
          </a:p>
          <a:p>
            <a:r>
              <a:rPr lang="fr-FR" dirty="0"/>
              <a:t>	</a:t>
            </a:r>
            <a:r>
              <a:rPr lang="fr-FR" dirty="0" smtClean="0"/>
              <a:t>	return x</a:t>
            </a:r>
            <a:endParaRPr lang="fr-FR" dirty="0"/>
          </a:p>
          <a:p>
            <a:r>
              <a:rPr lang="fr-FR" dirty="0" smtClean="0"/>
              <a:t>	</a:t>
            </a:r>
            <a:r>
              <a:rPr lang="fr-FR" dirty="0" err="1" smtClean="0"/>
              <a:t>else</a:t>
            </a:r>
            <a:endParaRPr lang="fr-FR" dirty="0" smtClean="0"/>
          </a:p>
          <a:p>
            <a:r>
              <a:rPr lang="fr-FR" dirty="0"/>
              <a:t>	</a:t>
            </a:r>
            <a:r>
              <a:rPr lang="fr-FR" dirty="0" smtClean="0"/>
              <a:t>	return –x</a:t>
            </a:r>
          </a:p>
          <a:p>
            <a:r>
              <a:rPr lang="fr-FR" dirty="0"/>
              <a:t>	</a:t>
            </a:r>
            <a:r>
              <a:rPr lang="fr-FR" dirty="0" smtClean="0"/>
              <a:t>end</a:t>
            </a:r>
            <a:endParaRPr lang="fr-FR" dirty="0"/>
          </a:p>
          <a:p>
            <a:r>
              <a:rPr lang="fr-FR" dirty="0" smtClean="0"/>
              <a:t>end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552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Fonctions en </a:t>
            </a:r>
            <a:r>
              <a:rPr lang="fr-FR" dirty="0" err="1"/>
              <a:t>Lua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Fonction a plusieurs </a:t>
            </a:r>
            <a:r>
              <a:rPr lang="fr-FR" dirty="0"/>
              <a:t>valeur de retour</a:t>
            </a:r>
            <a:endParaRPr lang="fr-FR" dirty="0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--</a:t>
            </a:r>
            <a:r>
              <a:rPr lang="fr-FR" dirty="0" err="1">
                <a:solidFill>
                  <a:srgbClr val="00B050"/>
                </a:solidFill>
              </a:rPr>
              <a:t>definition</a:t>
            </a:r>
            <a:endParaRPr lang="fr-FR" dirty="0">
              <a:solidFill>
                <a:srgbClr val="00B050"/>
              </a:solidFill>
            </a:endParaRPr>
          </a:p>
          <a:p>
            <a:r>
              <a:rPr lang="fr-FR" dirty="0" err="1"/>
              <a:t>function</a:t>
            </a:r>
            <a:r>
              <a:rPr lang="fr-FR" dirty="0"/>
              <a:t> </a:t>
            </a:r>
            <a:r>
              <a:rPr lang="fr-FR" dirty="0" err="1" smtClean="0"/>
              <a:t>carreEtRacine</a:t>
            </a:r>
            <a:r>
              <a:rPr lang="fr-FR" dirty="0" smtClean="0"/>
              <a:t>(x</a:t>
            </a:r>
            <a:r>
              <a:rPr lang="fr-FR" dirty="0"/>
              <a:t>)</a:t>
            </a:r>
          </a:p>
          <a:p>
            <a:r>
              <a:rPr lang="fr-FR" dirty="0"/>
              <a:t>	return </a:t>
            </a:r>
            <a:r>
              <a:rPr lang="fr-FR" dirty="0" smtClean="0"/>
              <a:t>x^2,x^0.5</a:t>
            </a:r>
            <a:endParaRPr lang="fr-FR" dirty="0"/>
          </a:p>
          <a:p>
            <a:r>
              <a:rPr lang="fr-FR" dirty="0"/>
              <a:t>end</a:t>
            </a:r>
          </a:p>
          <a:p>
            <a:r>
              <a:rPr lang="fr-FR" dirty="0">
                <a:solidFill>
                  <a:srgbClr val="00B050"/>
                </a:solidFill>
              </a:rPr>
              <a:t>--utilisation</a:t>
            </a:r>
          </a:p>
          <a:p>
            <a:r>
              <a:rPr lang="fr-FR" dirty="0" err="1" smtClean="0"/>
              <a:t>carre,racine</a:t>
            </a:r>
            <a:r>
              <a:rPr lang="fr-FR" dirty="0" smtClean="0"/>
              <a:t> = </a:t>
            </a:r>
            <a:r>
              <a:rPr lang="fr-FR" dirty="0" err="1" smtClean="0"/>
              <a:t>carreEtRacine</a:t>
            </a:r>
            <a:r>
              <a:rPr lang="fr-FR" dirty="0" smtClean="0"/>
              <a:t>(9)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543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Liens utiles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links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79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Fonctions en </a:t>
            </a:r>
            <a:r>
              <a:rPr lang="fr-FR" dirty="0" err="1"/>
              <a:t>Lua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Autre syntaxe</a:t>
            </a:r>
          </a:p>
          <a:p>
            <a:pPr marL="0" indent="0">
              <a:buNone/>
            </a:pPr>
            <a:r>
              <a:rPr lang="fr-FR" sz="16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nomsFonction</a:t>
            </a:r>
            <a:r>
              <a:rPr lang="fr-FR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fr-FR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= </a:t>
            </a:r>
            <a:r>
              <a:rPr lang="fr-FR" sz="1700" b="1" dirty="0" err="1" smtClean="0"/>
              <a:t>function</a:t>
            </a:r>
            <a:r>
              <a:rPr lang="fr-FR" b="1" dirty="0" smtClean="0"/>
              <a:t>(</a:t>
            </a:r>
            <a:r>
              <a:rPr lang="fr-FR" dirty="0" smtClean="0"/>
              <a:t>[</a:t>
            </a:r>
            <a:r>
              <a:rPr lang="fr-FR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arg1,arg2</a:t>
            </a:r>
            <a:r>
              <a:rPr lang="fr-FR" dirty="0"/>
              <a:t>]</a:t>
            </a:r>
            <a:r>
              <a:rPr lang="fr-FR" sz="1700" b="1" dirty="0"/>
              <a:t>)</a:t>
            </a:r>
          </a:p>
          <a:p>
            <a:pPr marL="457200" lvl="1" indent="0">
              <a:buNone/>
            </a:pPr>
            <a:r>
              <a:rPr lang="fr-FR" sz="1700" dirty="0">
                <a:solidFill>
                  <a:srgbClr val="92D050"/>
                </a:solidFill>
              </a:rPr>
              <a:t>Bloc</a:t>
            </a:r>
          </a:p>
          <a:p>
            <a:pPr marL="457200" lvl="1" indent="0">
              <a:buNone/>
            </a:pPr>
            <a:r>
              <a:rPr lang="fr-FR" sz="1700" dirty="0"/>
              <a:t>[</a:t>
            </a:r>
            <a:r>
              <a:rPr lang="fr-FR" sz="1700" b="1" dirty="0"/>
              <a:t>return</a:t>
            </a:r>
            <a:r>
              <a:rPr lang="fr-FR" sz="1700" dirty="0"/>
              <a:t> </a:t>
            </a:r>
            <a:r>
              <a:rPr lang="fr-FR" sz="18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valeurDeRetour</a:t>
            </a:r>
            <a:r>
              <a:rPr lang="fr-FR" sz="1700" dirty="0"/>
              <a:t>]</a:t>
            </a:r>
          </a:p>
          <a:p>
            <a:pPr marL="0" indent="0">
              <a:buNone/>
            </a:pPr>
            <a:r>
              <a:rPr lang="fr-FR" sz="1700" b="1" dirty="0"/>
              <a:t>end</a:t>
            </a:r>
          </a:p>
          <a:p>
            <a:endParaRPr lang="fr-FR" dirty="0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 err="1" smtClean="0"/>
              <a:t>function</a:t>
            </a:r>
            <a:r>
              <a:rPr lang="fr-FR" dirty="0" smtClean="0"/>
              <a:t> </a:t>
            </a:r>
            <a:r>
              <a:rPr lang="fr-FR" dirty="0"/>
              <a:t>carre(x)</a:t>
            </a:r>
          </a:p>
          <a:p>
            <a:r>
              <a:rPr lang="fr-FR" dirty="0"/>
              <a:t>	return x*x</a:t>
            </a:r>
          </a:p>
          <a:p>
            <a:r>
              <a:rPr lang="fr-FR" dirty="0"/>
              <a:t>end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--équivalent à</a:t>
            </a:r>
          </a:p>
          <a:p>
            <a:r>
              <a:rPr lang="fr-FR" dirty="0"/>
              <a:t>c</a:t>
            </a:r>
            <a:r>
              <a:rPr lang="fr-FR" dirty="0" smtClean="0"/>
              <a:t>arre = </a:t>
            </a:r>
            <a:r>
              <a:rPr lang="fr-FR" dirty="0" err="1" smtClean="0"/>
              <a:t>function</a:t>
            </a:r>
            <a:r>
              <a:rPr lang="fr-FR" dirty="0" smtClean="0"/>
              <a:t>(x</a:t>
            </a:r>
            <a:r>
              <a:rPr lang="fr-FR" dirty="0"/>
              <a:t>)</a:t>
            </a:r>
          </a:p>
          <a:p>
            <a:r>
              <a:rPr lang="fr-FR" dirty="0"/>
              <a:t>	return x*x</a:t>
            </a:r>
          </a:p>
          <a:p>
            <a:r>
              <a:rPr lang="fr-FR" dirty="0"/>
              <a:t>end</a:t>
            </a:r>
          </a:p>
          <a:p>
            <a:endParaRPr lang="fr-F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19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C’est en forgeant qu’on devient forgeron.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484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Portée des variables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scope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567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Portée des variables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smtClean="0"/>
              <a:t>Variable global</a:t>
            </a:r>
          </a:p>
          <a:p>
            <a:r>
              <a:rPr lang="fr-FR" smtClean="0"/>
              <a:t>Variable local</a:t>
            </a:r>
            <a:endParaRPr lang="fr-FR" dirty="0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x = 10</a:t>
            </a:r>
          </a:p>
          <a:p>
            <a:r>
              <a:rPr lang="en-US" dirty="0" smtClean="0"/>
              <a:t>local </a:t>
            </a:r>
            <a:r>
              <a:rPr lang="en-US" dirty="0" err="1"/>
              <a:t>i</a:t>
            </a:r>
            <a:r>
              <a:rPr lang="en-US" dirty="0"/>
              <a:t> = 5</a:t>
            </a:r>
          </a:p>
        </p:txBody>
      </p:sp>
    </p:spTree>
    <p:extLst>
      <p:ext uri="{BB962C8B-B14F-4D97-AF65-F5344CB8AC3E}">
        <p14:creationId xmlns:p14="http://schemas.microsoft.com/office/powerpoint/2010/main" val="25409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Portée des variables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Variable global</a:t>
            </a:r>
          </a:p>
          <a:p>
            <a:r>
              <a:rPr lang="fr-FR" dirty="0" smtClean="0"/>
              <a:t>Variable </a:t>
            </a:r>
            <a:r>
              <a:rPr lang="fr-FR" dirty="0" smtClean="0"/>
              <a:t>local</a:t>
            </a:r>
          </a:p>
          <a:p>
            <a:endParaRPr lang="fr-FR" dirty="0"/>
          </a:p>
          <a:p>
            <a:r>
              <a:rPr lang="fr-FR" dirty="0" smtClean="0"/>
              <a:t>Notion de block</a:t>
            </a:r>
          </a:p>
          <a:p>
            <a:r>
              <a:rPr lang="fr-FR" dirty="0" smtClean="0"/>
              <a:t>Notion de </a:t>
            </a:r>
            <a:r>
              <a:rPr lang="fr-FR" dirty="0" err="1" smtClean="0"/>
              <a:t>chun</a:t>
            </a:r>
            <a:endParaRPr lang="fr-FR" dirty="0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x = 10              </a:t>
            </a:r>
            <a:r>
              <a:rPr lang="en-US" dirty="0" smtClean="0">
                <a:solidFill>
                  <a:srgbClr val="92D050"/>
                </a:solidFill>
              </a:rPr>
              <a:t>-- </a:t>
            </a:r>
            <a:r>
              <a:rPr lang="en-US" dirty="0">
                <a:solidFill>
                  <a:srgbClr val="92D050"/>
                </a:solidFill>
              </a:rPr>
              <a:t>global variable</a:t>
            </a:r>
          </a:p>
          <a:p>
            <a:r>
              <a:rPr lang="en-US" dirty="0"/>
              <a:t>do                    </a:t>
            </a:r>
            <a:r>
              <a:rPr lang="en-US" dirty="0">
                <a:solidFill>
                  <a:srgbClr val="92D050"/>
                </a:solidFill>
              </a:rPr>
              <a:t>-- new </a:t>
            </a:r>
            <a:r>
              <a:rPr lang="en-US" dirty="0" smtClean="0">
                <a:solidFill>
                  <a:srgbClr val="92D050"/>
                </a:solidFill>
              </a:rPr>
              <a:t>block</a:t>
            </a:r>
          </a:p>
          <a:p>
            <a:pPr lvl="1"/>
            <a:r>
              <a:rPr lang="en-US" dirty="0" smtClean="0"/>
              <a:t>local </a:t>
            </a:r>
            <a:r>
              <a:rPr lang="en-US" dirty="0"/>
              <a:t>x = x  </a:t>
            </a:r>
            <a:r>
              <a:rPr lang="en-US" dirty="0" smtClean="0">
                <a:solidFill>
                  <a:srgbClr val="92D050"/>
                </a:solidFill>
              </a:rPr>
              <a:t>-- </a:t>
            </a:r>
            <a:r>
              <a:rPr lang="en-US" dirty="0">
                <a:solidFill>
                  <a:srgbClr val="92D050"/>
                </a:solidFill>
              </a:rPr>
              <a:t>new 'x', with value 10</a:t>
            </a:r>
          </a:p>
          <a:p>
            <a:pPr lvl="1"/>
            <a:r>
              <a:rPr lang="en-US" dirty="0" smtClean="0"/>
              <a:t>print(x</a:t>
            </a:r>
            <a:r>
              <a:rPr lang="en-US" dirty="0"/>
              <a:t>)            </a:t>
            </a:r>
            <a:r>
              <a:rPr lang="en-US" dirty="0">
                <a:solidFill>
                  <a:srgbClr val="92D050"/>
                </a:solidFill>
              </a:rPr>
              <a:t>--&gt; 10</a:t>
            </a:r>
          </a:p>
          <a:p>
            <a:pPr lvl="1"/>
            <a:r>
              <a:rPr lang="en-US" dirty="0"/>
              <a:t>  x = </a:t>
            </a:r>
            <a:r>
              <a:rPr lang="en-US" dirty="0" smtClean="0"/>
              <a:t>x+1</a:t>
            </a:r>
          </a:p>
          <a:p>
            <a:pPr lvl="2"/>
            <a:r>
              <a:rPr lang="en-US" dirty="0" smtClean="0"/>
              <a:t>do                  </a:t>
            </a:r>
            <a:r>
              <a:rPr lang="en-US" dirty="0">
                <a:solidFill>
                  <a:srgbClr val="92D050"/>
                </a:solidFill>
              </a:rPr>
              <a:t>-- another block</a:t>
            </a:r>
          </a:p>
          <a:p>
            <a:pPr lvl="2"/>
            <a:r>
              <a:rPr lang="en-US" dirty="0"/>
              <a:t>    local x = x+1  </a:t>
            </a:r>
            <a:r>
              <a:rPr lang="en-US" dirty="0" smtClean="0">
                <a:solidFill>
                  <a:srgbClr val="92D050"/>
                </a:solidFill>
              </a:rPr>
              <a:t>-- </a:t>
            </a:r>
            <a:r>
              <a:rPr lang="en-US" dirty="0">
                <a:solidFill>
                  <a:srgbClr val="92D050"/>
                </a:solidFill>
              </a:rPr>
              <a:t>another 'x'</a:t>
            </a:r>
          </a:p>
          <a:p>
            <a:pPr lvl="2"/>
            <a:r>
              <a:rPr lang="en-US" dirty="0"/>
              <a:t>    print(x)          </a:t>
            </a:r>
            <a:r>
              <a:rPr lang="en-US" dirty="0">
                <a:solidFill>
                  <a:srgbClr val="92D050"/>
                </a:solidFill>
              </a:rPr>
              <a:t>--&gt; 12</a:t>
            </a:r>
          </a:p>
          <a:p>
            <a:pPr lvl="2"/>
            <a:r>
              <a:rPr lang="en-US" dirty="0" smtClean="0"/>
              <a:t>end</a:t>
            </a:r>
            <a:endParaRPr lang="en-US" dirty="0"/>
          </a:p>
          <a:p>
            <a:pPr lvl="1"/>
            <a:r>
              <a:rPr lang="en-US" dirty="0" smtClean="0"/>
              <a:t>print(x</a:t>
            </a:r>
            <a:r>
              <a:rPr lang="en-US" dirty="0"/>
              <a:t>)        </a:t>
            </a:r>
            <a:r>
              <a:rPr lang="en-US" dirty="0" smtClean="0"/>
              <a:t> </a:t>
            </a:r>
            <a:r>
              <a:rPr lang="en-US" dirty="0">
                <a:solidFill>
                  <a:srgbClr val="92D050"/>
                </a:solidFill>
              </a:rPr>
              <a:t>--&gt; 11</a:t>
            </a:r>
          </a:p>
          <a:p>
            <a:r>
              <a:rPr lang="en-US" dirty="0"/>
              <a:t>end</a:t>
            </a:r>
          </a:p>
          <a:p>
            <a:r>
              <a:rPr lang="en-US" dirty="0"/>
              <a:t>print(x)              </a:t>
            </a:r>
            <a:r>
              <a:rPr lang="en-US" dirty="0">
                <a:solidFill>
                  <a:srgbClr val="92D050"/>
                </a:solidFill>
              </a:rPr>
              <a:t>--&gt; 10  (the global one)</a:t>
            </a:r>
            <a:endParaRPr lang="fr-FR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54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Portée des variables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smtClean="0"/>
              <a:t>Variable global</a:t>
            </a:r>
          </a:p>
          <a:p>
            <a:r>
              <a:rPr lang="fr-FR" smtClean="0"/>
              <a:t>Variable local</a:t>
            </a:r>
            <a:endParaRPr lang="fr-FR" dirty="0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x = 10</a:t>
            </a:r>
          </a:p>
          <a:p>
            <a:r>
              <a:rPr lang="en-US" dirty="0" smtClean="0"/>
              <a:t>local </a:t>
            </a:r>
            <a:r>
              <a:rPr lang="en-US" dirty="0" err="1"/>
              <a:t>i</a:t>
            </a:r>
            <a:r>
              <a:rPr lang="en-US" dirty="0"/>
              <a:t> = 1        </a:t>
            </a:r>
            <a:r>
              <a:rPr lang="en-US" dirty="0">
                <a:solidFill>
                  <a:srgbClr val="92D050"/>
                </a:solidFill>
              </a:rPr>
              <a:t>-- local to the </a:t>
            </a:r>
            <a:r>
              <a:rPr lang="en-US" dirty="0" smtClean="0">
                <a:solidFill>
                  <a:srgbClr val="92D050"/>
                </a:solidFill>
              </a:rPr>
              <a:t>chunk</a:t>
            </a:r>
            <a:endParaRPr lang="en-US" dirty="0">
              <a:solidFill>
                <a:srgbClr val="92D050"/>
              </a:solidFill>
            </a:endParaRPr>
          </a:p>
          <a:p>
            <a:r>
              <a:rPr lang="en-US" dirty="0" smtClean="0"/>
              <a:t>while </a:t>
            </a:r>
            <a:r>
              <a:rPr lang="en-US" dirty="0" err="1"/>
              <a:t>i</a:t>
            </a:r>
            <a:r>
              <a:rPr lang="en-US" dirty="0"/>
              <a:t>&lt;=x do</a:t>
            </a:r>
          </a:p>
          <a:p>
            <a:pPr lvl="1"/>
            <a:r>
              <a:rPr lang="en-US" dirty="0" smtClean="0"/>
              <a:t>local </a:t>
            </a:r>
            <a:r>
              <a:rPr lang="en-US" dirty="0"/>
              <a:t>x = </a:t>
            </a:r>
            <a:r>
              <a:rPr lang="en-US" dirty="0" err="1"/>
              <a:t>i</a:t>
            </a:r>
            <a:r>
              <a:rPr lang="en-US" dirty="0"/>
              <a:t>*2    </a:t>
            </a:r>
            <a:r>
              <a:rPr lang="en-US" dirty="0">
                <a:solidFill>
                  <a:srgbClr val="92D050"/>
                </a:solidFill>
              </a:rPr>
              <a:t>-- local to the while body</a:t>
            </a:r>
          </a:p>
          <a:p>
            <a:pPr lvl="1"/>
            <a:r>
              <a:rPr lang="en-US" dirty="0" smtClean="0"/>
              <a:t>print(x</a:t>
            </a:r>
            <a:r>
              <a:rPr lang="en-US" dirty="0"/>
              <a:t>)         </a:t>
            </a:r>
            <a:r>
              <a:rPr lang="en-US" dirty="0">
                <a:solidFill>
                  <a:srgbClr val="92D050"/>
                </a:solidFill>
              </a:rPr>
              <a:t>--&gt; 2, 4, 6, 8, ...</a:t>
            </a:r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i</a:t>
            </a:r>
            <a:r>
              <a:rPr lang="en-US" dirty="0"/>
              <a:t> + 1</a:t>
            </a:r>
          </a:p>
          <a:p>
            <a:r>
              <a:rPr lang="en-US" dirty="0" smtClean="0"/>
              <a:t>end</a:t>
            </a:r>
            <a:endParaRPr lang="en-US" dirty="0"/>
          </a:p>
          <a:p>
            <a:r>
              <a:rPr lang="en-US" dirty="0" smtClean="0"/>
              <a:t>if </a:t>
            </a:r>
            <a:r>
              <a:rPr lang="en-US" dirty="0" err="1"/>
              <a:t>i</a:t>
            </a:r>
            <a:r>
              <a:rPr lang="en-US" dirty="0"/>
              <a:t> &gt; 20 then</a:t>
            </a:r>
          </a:p>
          <a:p>
            <a:r>
              <a:rPr lang="en-US" dirty="0" smtClean="0"/>
              <a:t>	local </a:t>
            </a:r>
            <a:r>
              <a:rPr lang="en-US" dirty="0"/>
              <a:t>x          </a:t>
            </a:r>
            <a:r>
              <a:rPr lang="en-US" dirty="0">
                <a:solidFill>
                  <a:srgbClr val="92D050"/>
                </a:solidFill>
              </a:rPr>
              <a:t>-- local to the "then" body</a:t>
            </a:r>
          </a:p>
          <a:p>
            <a:r>
              <a:rPr lang="en-US" dirty="0" smtClean="0"/>
              <a:t>	x </a:t>
            </a:r>
            <a:r>
              <a:rPr lang="en-US" dirty="0"/>
              <a:t>= 20</a:t>
            </a:r>
          </a:p>
          <a:p>
            <a:r>
              <a:rPr lang="en-US" dirty="0" smtClean="0"/>
              <a:t>	print(x </a:t>
            </a:r>
            <a:r>
              <a:rPr lang="en-US" dirty="0"/>
              <a:t>+ 2)</a:t>
            </a:r>
          </a:p>
          <a:p>
            <a:r>
              <a:rPr lang="en-US" dirty="0" smtClean="0"/>
              <a:t>else</a:t>
            </a:r>
            <a:endParaRPr lang="en-US" dirty="0"/>
          </a:p>
          <a:p>
            <a:r>
              <a:rPr lang="en-US" dirty="0" smtClean="0"/>
              <a:t>	print(x</a:t>
            </a:r>
            <a:r>
              <a:rPr lang="en-US" dirty="0"/>
              <a:t>)         </a:t>
            </a:r>
            <a:r>
              <a:rPr lang="en-US" dirty="0">
                <a:solidFill>
                  <a:srgbClr val="92D050"/>
                </a:solidFill>
              </a:rPr>
              <a:t>--&gt; 10  (the global one)</a:t>
            </a:r>
          </a:p>
          <a:p>
            <a:r>
              <a:rPr lang="en-US" dirty="0" smtClean="0"/>
              <a:t>End</a:t>
            </a:r>
          </a:p>
          <a:p>
            <a:r>
              <a:rPr lang="en-US" dirty="0"/>
              <a:t>	</a:t>
            </a:r>
            <a:r>
              <a:rPr lang="en-US" dirty="0" smtClean="0"/>
              <a:t>print(x</a:t>
            </a:r>
            <a:r>
              <a:rPr lang="en-US" dirty="0"/>
              <a:t>)           </a:t>
            </a:r>
            <a:r>
              <a:rPr lang="en-US" dirty="0">
                <a:solidFill>
                  <a:srgbClr val="92D050"/>
                </a:solidFill>
              </a:rPr>
              <a:t>--&gt; 10  (the global one)</a:t>
            </a:r>
            <a:endParaRPr lang="fr-FR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02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Tableaux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array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567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Tables en </a:t>
            </a:r>
            <a:r>
              <a:rPr lang="fr-FR" dirty="0" err="1" smtClean="0"/>
              <a:t>Lua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 </a:t>
            </a:r>
            <a:r>
              <a:rPr lang="fr-FR" dirty="0" err="1" smtClean="0"/>
              <a:t>Lua</a:t>
            </a:r>
            <a:r>
              <a:rPr lang="fr-FR" dirty="0" smtClean="0"/>
              <a:t> il n’existe pas à proprement parlé de tableaux comme dans d’autre langage</a:t>
            </a:r>
          </a:p>
          <a:p>
            <a:r>
              <a:rPr lang="fr-FR" dirty="0" smtClean="0"/>
              <a:t>Il existe des tables qui regroupe les fonctions de tableau, de structure, de dictionnaire, de liste et se rapproche des objet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637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Tables en </a:t>
            </a:r>
            <a:r>
              <a:rPr lang="fr-FR" dirty="0" err="1"/>
              <a:t>Lua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Utilisation comme tableau</a:t>
            </a:r>
          </a:p>
          <a:p>
            <a:r>
              <a:rPr lang="fr-FR" dirty="0" smtClean="0"/>
              <a:t>Pas de taille fixe</a:t>
            </a:r>
          </a:p>
          <a:p>
            <a:r>
              <a:rPr lang="fr-FR" dirty="0" smtClean="0"/>
              <a:t>Peut </a:t>
            </a:r>
            <a:r>
              <a:rPr lang="fr-FR" dirty="0" err="1" smtClean="0"/>
              <a:t>etre</a:t>
            </a:r>
            <a:r>
              <a:rPr lang="fr-FR" dirty="0" smtClean="0"/>
              <a:t> initialiser vide</a:t>
            </a:r>
          </a:p>
          <a:p>
            <a:r>
              <a:rPr lang="fr-FR" dirty="0" smtClean="0"/>
              <a:t>Par défaut l’indexe commence à 1 (contrairement à d’autre langage)</a:t>
            </a:r>
          </a:p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/>
              <a:t>t</a:t>
            </a:r>
            <a:r>
              <a:rPr lang="fr-FR" dirty="0" smtClean="0"/>
              <a:t>ableau</a:t>
            </a:r>
            <a:r>
              <a:rPr lang="fr-FR" b="1" dirty="0" smtClean="0"/>
              <a:t>[</a:t>
            </a:r>
            <a:r>
              <a:rPr lang="fr-F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indexe</a:t>
            </a:r>
            <a:r>
              <a:rPr lang="fr-FR" b="1" dirty="0" smtClean="0"/>
              <a:t>]</a:t>
            </a:r>
            <a:r>
              <a:rPr lang="fr-FR" dirty="0" smtClean="0"/>
              <a:t>=</a:t>
            </a:r>
            <a:r>
              <a:rPr lang="fr-FR" dirty="0" smtClean="0">
                <a:solidFill>
                  <a:srgbClr val="92D050"/>
                </a:solidFill>
              </a:rPr>
              <a:t>valeur</a:t>
            </a:r>
            <a:endParaRPr lang="fr-FR" dirty="0">
              <a:solidFill>
                <a:srgbClr val="92D050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monTab</a:t>
            </a:r>
            <a:r>
              <a:rPr lang="fr-FR" dirty="0" smtClean="0"/>
              <a:t>={</a:t>
            </a:r>
            <a:r>
              <a:rPr lang="fr-FR" dirty="0"/>
              <a:t>1, 25, "trois", 255, "</a:t>
            </a:r>
            <a:r>
              <a:rPr lang="fr-FR" dirty="0" smtClean="0"/>
              <a:t>banane"}</a:t>
            </a:r>
          </a:p>
          <a:p>
            <a:r>
              <a:rPr lang="fr-FR" dirty="0" err="1" smtClean="0"/>
              <a:t>print</a:t>
            </a:r>
            <a:r>
              <a:rPr lang="fr-FR" dirty="0" smtClean="0"/>
              <a:t>(</a:t>
            </a:r>
            <a:r>
              <a:rPr lang="fr-FR" dirty="0" err="1" smtClean="0"/>
              <a:t>monTab</a:t>
            </a:r>
            <a:r>
              <a:rPr lang="fr-FR" dirty="0" smtClean="0"/>
              <a:t>[1])</a:t>
            </a:r>
          </a:p>
          <a:p>
            <a:r>
              <a:rPr lang="fr-FR" dirty="0" err="1"/>
              <a:t>print</a:t>
            </a:r>
            <a:r>
              <a:rPr lang="fr-FR" dirty="0"/>
              <a:t>(</a:t>
            </a:r>
            <a:r>
              <a:rPr lang="fr-FR" dirty="0" err="1"/>
              <a:t>monTab</a:t>
            </a:r>
            <a:r>
              <a:rPr lang="fr-FR" dirty="0" smtClean="0"/>
              <a:t>[-1])</a:t>
            </a:r>
          </a:p>
          <a:p>
            <a:r>
              <a:rPr lang="fr-FR" dirty="0" err="1" smtClean="0"/>
              <a:t>monTab</a:t>
            </a:r>
            <a:r>
              <a:rPr lang="fr-FR" dirty="0" smtClean="0"/>
              <a:t>[1]=</a:t>
            </a:r>
            <a:r>
              <a:rPr lang="fr-FR" dirty="0"/>
              <a:t> </a:t>
            </a:r>
            <a:r>
              <a:rPr lang="fr-FR" dirty="0" smtClean="0"/>
              <a:t>"un"</a:t>
            </a:r>
          </a:p>
          <a:p>
            <a:r>
              <a:rPr lang="fr-FR" dirty="0" err="1" smtClean="0"/>
              <a:t>monTab</a:t>
            </a:r>
            <a:r>
              <a:rPr lang="fr-FR" dirty="0" smtClean="0"/>
              <a:t>[5]= "cinq« 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--</a:t>
            </a:r>
            <a:r>
              <a:rPr lang="fr-FR" dirty="0" err="1" smtClean="0">
                <a:solidFill>
                  <a:srgbClr val="00B050"/>
                </a:solidFill>
              </a:rPr>
              <a:t>init</a:t>
            </a:r>
            <a:r>
              <a:rPr lang="fr-FR" dirty="0" smtClean="0">
                <a:solidFill>
                  <a:srgbClr val="00B050"/>
                </a:solidFill>
              </a:rPr>
              <a:t> vide</a:t>
            </a:r>
            <a:endParaRPr lang="fr-FR" dirty="0">
              <a:solidFill>
                <a:srgbClr val="00B050"/>
              </a:solidFill>
            </a:endParaRPr>
          </a:p>
          <a:p>
            <a:r>
              <a:rPr lang="fr-FR" dirty="0" smtClean="0"/>
              <a:t>monTab2={}</a:t>
            </a:r>
          </a:p>
          <a:p>
            <a:r>
              <a:rPr lang="fr-FR" dirty="0" smtClean="0"/>
              <a:t>monTab2[1]= </a:t>
            </a:r>
            <a:r>
              <a:rPr lang="fr-FR" dirty="0"/>
              <a:t>"un"</a:t>
            </a:r>
          </a:p>
          <a:p>
            <a:r>
              <a:rPr lang="fr-FR" dirty="0" err="1"/>
              <a:t>p</a:t>
            </a:r>
            <a:r>
              <a:rPr lang="fr-FR" dirty="0" err="1" smtClean="0"/>
              <a:t>rint</a:t>
            </a:r>
            <a:r>
              <a:rPr lang="fr-FR" dirty="0" smtClean="0"/>
              <a:t>(monTab2[2])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003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Tables en </a:t>
            </a:r>
            <a:r>
              <a:rPr lang="fr-FR" dirty="0" err="1"/>
              <a:t>Lua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Boucle for première forme</a:t>
            </a:r>
            <a:endParaRPr lang="en-US" dirty="0"/>
          </a:p>
          <a:p>
            <a:endParaRPr lang="fr-FR" dirty="0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sz="1200" dirty="0" err="1" smtClean="0"/>
              <a:t>monTab</a:t>
            </a:r>
            <a:r>
              <a:rPr lang="fr-FR" sz="1200" dirty="0" smtClean="0"/>
              <a:t>={</a:t>
            </a:r>
            <a:r>
              <a:rPr lang="fr-FR" sz="1200" dirty="0"/>
              <a:t>1, 25, "trois", 255, "</a:t>
            </a:r>
            <a:r>
              <a:rPr lang="fr-FR" sz="1200" dirty="0" smtClean="0"/>
              <a:t>banane"}</a:t>
            </a:r>
          </a:p>
          <a:p>
            <a:endParaRPr lang="fr-FR" sz="1200" dirty="0" smtClean="0"/>
          </a:p>
          <a:p>
            <a:r>
              <a:rPr lang="fr-FR" sz="1200" dirty="0"/>
              <a:t>for i=1, </a:t>
            </a:r>
            <a:r>
              <a:rPr lang="fr-FR" sz="1200" dirty="0" smtClean="0"/>
              <a:t>#</a:t>
            </a:r>
            <a:r>
              <a:rPr lang="fr-FR" sz="1200" dirty="0" err="1" smtClean="0"/>
              <a:t>monTab</a:t>
            </a:r>
            <a:r>
              <a:rPr lang="fr-FR" sz="1200" dirty="0" smtClean="0"/>
              <a:t> </a:t>
            </a:r>
            <a:r>
              <a:rPr lang="fr-FR" sz="1200" dirty="0"/>
              <a:t>do</a:t>
            </a:r>
          </a:p>
          <a:p>
            <a:r>
              <a:rPr lang="fr-FR" sz="1200" dirty="0" smtClean="0"/>
              <a:t>   </a:t>
            </a:r>
            <a:r>
              <a:rPr lang="fr-FR" sz="1200" dirty="0" err="1" smtClean="0"/>
              <a:t>print</a:t>
            </a:r>
            <a:r>
              <a:rPr lang="fr-FR" sz="1200" dirty="0"/>
              <a:t>("index "..</a:t>
            </a:r>
            <a:r>
              <a:rPr lang="fr-FR" sz="1200" dirty="0" err="1"/>
              <a:t>i</a:t>
            </a:r>
            <a:r>
              <a:rPr lang="fr-FR" sz="1200" dirty="0" err="1" smtClean="0"/>
              <a:t>.."valeur</a:t>
            </a:r>
            <a:r>
              <a:rPr lang="fr-FR" sz="1200" dirty="0" smtClean="0"/>
              <a:t> "..</a:t>
            </a:r>
            <a:r>
              <a:rPr lang="fr-FR" sz="1200" dirty="0" err="1" smtClean="0"/>
              <a:t>monTab</a:t>
            </a:r>
            <a:r>
              <a:rPr lang="fr-FR" sz="1200" dirty="0" smtClean="0"/>
              <a:t>[i]")</a:t>
            </a:r>
          </a:p>
          <a:p>
            <a:r>
              <a:rPr lang="fr-FR" sz="1200" dirty="0" smtClean="0"/>
              <a:t>end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20990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Liens généraliste programmation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OpenClassRoom</a:t>
            </a:r>
            <a:r>
              <a:rPr lang="fr-FR" dirty="0" smtClean="0"/>
              <a:t> (ancien site du zéro)</a:t>
            </a:r>
          </a:p>
          <a:p>
            <a:pPr lvl="1"/>
            <a:r>
              <a:rPr lang="fr-FR" dirty="0" smtClean="0">
                <a:hlinkClick r:id="rId2"/>
              </a:rPr>
              <a:t>https://openclassrooms.com/</a:t>
            </a:r>
            <a:endParaRPr lang="fr-FR" dirty="0" smtClean="0"/>
          </a:p>
          <a:p>
            <a:r>
              <a:rPr lang="fr-FR" dirty="0" smtClean="0"/>
              <a:t>Developpez.com (francophone)</a:t>
            </a:r>
          </a:p>
          <a:p>
            <a:pPr lvl="1"/>
            <a:r>
              <a:rPr lang="fr-FR" dirty="0" smtClean="0">
                <a:hlinkClick r:id="rId3"/>
              </a:rPr>
              <a:t>https://www.developpez.com/</a:t>
            </a:r>
            <a:endParaRPr lang="fr-FR" dirty="0" smtClean="0"/>
          </a:p>
          <a:p>
            <a:r>
              <a:rPr lang="fr-FR" dirty="0" err="1" smtClean="0"/>
              <a:t>StackOverflow</a:t>
            </a:r>
            <a:r>
              <a:rPr lang="fr-FR" dirty="0" smtClean="0"/>
              <a:t> (</a:t>
            </a:r>
            <a:r>
              <a:rPr lang="fr-FR" dirty="0" err="1" smtClean="0"/>
              <a:t>faq</a:t>
            </a:r>
            <a:r>
              <a:rPr lang="fr-FR" dirty="0" smtClean="0"/>
              <a:t> communautaire anglophone)</a:t>
            </a:r>
          </a:p>
          <a:p>
            <a:pPr lvl="1"/>
            <a:r>
              <a:rPr lang="fr-FR" dirty="0" smtClean="0"/>
              <a:t>Si vous avez une question, posé la en anglais sur votre moteur de recherche</a:t>
            </a:r>
          </a:p>
          <a:p>
            <a:pPr lvl="1"/>
            <a:r>
              <a:rPr lang="fr-FR" dirty="0" smtClean="0">
                <a:hlinkClick r:id="rId4"/>
              </a:rPr>
              <a:t>https://stackoverflow.com/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74197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Tables en </a:t>
            </a:r>
            <a:r>
              <a:rPr lang="fr-FR" dirty="0" err="1"/>
              <a:t>Lua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Boucle for 2</a:t>
            </a:r>
            <a:r>
              <a:rPr lang="fr-FR" baseline="30000" dirty="0" smtClean="0"/>
              <a:t>e</a:t>
            </a:r>
            <a:r>
              <a:rPr lang="fr-FR" dirty="0" smtClean="0"/>
              <a:t> forme</a:t>
            </a:r>
          </a:p>
          <a:p>
            <a:pPr marL="0" indent="0">
              <a:buNone/>
            </a:pPr>
            <a:r>
              <a:rPr lang="en-US" b="1" dirty="0"/>
              <a:t>for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index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valeur</a:t>
            </a:r>
            <a:r>
              <a:rPr lang="en-US" dirty="0"/>
              <a:t> </a:t>
            </a:r>
            <a:r>
              <a:rPr lang="en-US" b="1" dirty="0"/>
              <a:t>in </a:t>
            </a:r>
            <a:r>
              <a:rPr lang="en-US" dirty="0" err="1">
                <a:solidFill>
                  <a:srgbClr val="00B0F0"/>
                </a:solidFill>
              </a:rPr>
              <a:t>ipairs</a:t>
            </a:r>
            <a:r>
              <a:rPr lang="en-US" dirty="0">
                <a:solidFill>
                  <a:srgbClr val="00B0F0"/>
                </a:solidFill>
              </a:rPr>
              <a:t>(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table</a:t>
            </a:r>
            <a:r>
              <a:rPr lang="en-US" dirty="0">
                <a:solidFill>
                  <a:srgbClr val="00B0F0"/>
                </a:solidFill>
              </a:rPr>
              <a:t>)</a:t>
            </a:r>
            <a:r>
              <a:rPr lang="en-US" dirty="0"/>
              <a:t> </a:t>
            </a:r>
            <a:r>
              <a:rPr lang="en-US" b="1" dirty="0"/>
              <a:t>do</a:t>
            </a:r>
          </a:p>
          <a:p>
            <a:pPr marL="457200" lvl="1" indent="0">
              <a:buNone/>
            </a:pPr>
            <a:r>
              <a:rPr lang="fr-FR" dirty="0">
                <a:solidFill>
                  <a:srgbClr val="92D050"/>
                </a:solidFill>
              </a:rPr>
              <a:t>Bloc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end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fr-FR" dirty="0" smtClean="0"/>
              <a:t>Si on utilise </a:t>
            </a:r>
            <a:r>
              <a:rPr lang="fr-FR" dirty="0" err="1" smtClean="0"/>
              <a:t>ipairs</a:t>
            </a:r>
            <a:r>
              <a:rPr lang="fr-FR" dirty="0" smtClean="0"/>
              <a:t>() les indexes sont des </a:t>
            </a:r>
            <a:r>
              <a:rPr lang="fr-FR" dirty="0" err="1" smtClean="0"/>
              <a:t>numbers</a:t>
            </a:r>
            <a:endParaRPr lang="fr-FR" dirty="0" smtClean="0"/>
          </a:p>
          <a:p>
            <a:endParaRPr lang="fr-FR" dirty="0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 err="1" smtClean="0"/>
              <a:t>monTab</a:t>
            </a:r>
            <a:r>
              <a:rPr lang="fr-FR" dirty="0" smtClean="0"/>
              <a:t>={</a:t>
            </a:r>
            <a:r>
              <a:rPr lang="fr-FR" dirty="0"/>
              <a:t>1, 25, "trois", 255, "</a:t>
            </a:r>
            <a:r>
              <a:rPr lang="fr-FR" dirty="0" smtClean="0"/>
              <a:t>banane"}</a:t>
            </a:r>
          </a:p>
          <a:p>
            <a:endParaRPr lang="fr-FR" dirty="0" smtClean="0"/>
          </a:p>
          <a:p>
            <a:r>
              <a:rPr lang="fr-FR" dirty="0"/>
              <a:t>f</a:t>
            </a:r>
            <a:r>
              <a:rPr lang="fr-FR" dirty="0" smtClean="0"/>
              <a:t>or </a:t>
            </a:r>
            <a:r>
              <a:rPr lang="fr-FR" dirty="0" err="1" smtClean="0"/>
              <a:t>i,v</a:t>
            </a:r>
            <a:r>
              <a:rPr lang="fr-FR" dirty="0" smtClean="0"/>
              <a:t> in </a:t>
            </a:r>
            <a:r>
              <a:rPr lang="fr-FR" dirty="0" err="1" smtClean="0"/>
              <a:t>ipairs</a:t>
            </a:r>
            <a:r>
              <a:rPr lang="fr-FR" dirty="0" smtClean="0"/>
              <a:t>(</a:t>
            </a:r>
            <a:r>
              <a:rPr lang="fr-FR" dirty="0" err="1" smtClean="0"/>
              <a:t>monTab</a:t>
            </a:r>
            <a:r>
              <a:rPr lang="fr-FR" dirty="0" smtClean="0"/>
              <a:t>)</a:t>
            </a:r>
          </a:p>
          <a:p>
            <a:r>
              <a:rPr lang="fr-FR" dirty="0"/>
              <a:t>	</a:t>
            </a:r>
            <a:r>
              <a:rPr lang="fr-FR" dirty="0" err="1" smtClean="0"/>
              <a:t>print</a:t>
            </a:r>
            <a:r>
              <a:rPr lang="fr-FR" dirty="0" smtClean="0"/>
              <a:t>("index "..</a:t>
            </a:r>
            <a:r>
              <a:rPr lang="fr-FR" dirty="0" err="1" smtClean="0"/>
              <a:t>i.."valeur</a:t>
            </a:r>
            <a:r>
              <a:rPr lang="fr-FR" dirty="0" smtClean="0"/>
              <a:t> "..v")</a:t>
            </a:r>
          </a:p>
          <a:p>
            <a:r>
              <a:rPr lang="fr-FR" dirty="0" smtClean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47166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Tables en </a:t>
            </a:r>
            <a:r>
              <a:rPr lang="fr-FR" dirty="0" err="1"/>
              <a:t>Lua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Utilisation comme dictionnaire</a:t>
            </a:r>
          </a:p>
          <a:p>
            <a:r>
              <a:rPr lang="fr-FR" dirty="0" smtClean="0"/>
              <a:t>Clé, Valeur (key, value)</a:t>
            </a:r>
          </a:p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err="1" smtClean="0"/>
              <a:t>dict</a:t>
            </a:r>
            <a:r>
              <a:rPr lang="fr-FR" dirty="0" smtClean="0"/>
              <a:t> </a:t>
            </a:r>
            <a:r>
              <a:rPr lang="fr-FR" b="1" dirty="0" smtClean="0"/>
              <a:t>[</a:t>
            </a:r>
            <a:r>
              <a:rPr lang="fr-F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"clé"</a:t>
            </a:r>
            <a:r>
              <a:rPr lang="fr-FR" b="1" dirty="0" smtClean="0"/>
              <a:t>]</a:t>
            </a:r>
            <a:r>
              <a:rPr lang="fr-FR" dirty="0" smtClean="0"/>
              <a:t>=</a:t>
            </a:r>
            <a:r>
              <a:rPr lang="fr-FR" dirty="0">
                <a:solidFill>
                  <a:srgbClr val="92D050"/>
                </a:solidFill>
              </a:rPr>
              <a:t>valeur</a:t>
            </a:r>
          </a:p>
          <a:p>
            <a:pPr marL="0" indent="0" algn="ctr">
              <a:buNone/>
            </a:pPr>
            <a:endParaRPr lang="fr-FR" dirty="0" smtClean="0"/>
          </a:p>
          <a:p>
            <a:endParaRPr lang="fr-FR" dirty="0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 smtClean="0"/>
              <a:t>client={["login"]="ben",["</a:t>
            </a:r>
            <a:r>
              <a:rPr lang="fr-FR" dirty="0" err="1" smtClean="0"/>
              <a:t>mdp</a:t>
            </a:r>
            <a:r>
              <a:rPr lang="fr-FR" dirty="0" smtClean="0"/>
              <a:t>"]="abc"}</a:t>
            </a:r>
          </a:p>
          <a:p>
            <a:r>
              <a:rPr lang="fr-FR" dirty="0" err="1" smtClean="0"/>
              <a:t>print</a:t>
            </a:r>
            <a:r>
              <a:rPr lang="fr-FR" dirty="0" smtClean="0"/>
              <a:t>( client["login"] )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--</a:t>
            </a:r>
            <a:r>
              <a:rPr lang="fr-FR" dirty="0" err="1" smtClean="0">
                <a:solidFill>
                  <a:srgbClr val="00B050"/>
                </a:solidFill>
              </a:rPr>
              <a:t>init</a:t>
            </a:r>
            <a:r>
              <a:rPr lang="fr-FR" dirty="0" smtClean="0">
                <a:solidFill>
                  <a:srgbClr val="00B050"/>
                </a:solidFill>
              </a:rPr>
              <a:t> vide</a:t>
            </a:r>
            <a:endParaRPr lang="fr-FR" dirty="0">
              <a:solidFill>
                <a:srgbClr val="00B050"/>
              </a:solidFill>
            </a:endParaRPr>
          </a:p>
          <a:p>
            <a:r>
              <a:rPr lang="fr-FR" dirty="0" smtClean="0"/>
              <a:t>client2={}</a:t>
            </a:r>
          </a:p>
          <a:p>
            <a:r>
              <a:rPr lang="fr-FR" dirty="0" smtClean="0"/>
              <a:t>client2["</a:t>
            </a:r>
            <a:r>
              <a:rPr lang="fr-FR" dirty="0"/>
              <a:t>login</a:t>
            </a:r>
            <a:r>
              <a:rPr lang="fr-FR" dirty="0" smtClean="0"/>
              <a:t>"]="toto"</a:t>
            </a:r>
          </a:p>
          <a:p>
            <a:r>
              <a:rPr lang="fr-FR" dirty="0"/>
              <a:t>client2</a:t>
            </a:r>
            <a:r>
              <a:rPr lang="fr-FR" dirty="0" smtClean="0"/>
              <a:t>[</a:t>
            </a:r>
            <a:r>
              <a:rPr lang="fr-FR" dirty="0"/>
              <a:t>"</a:t>
            </a:r>
            <a:r>
              <a:rPr lang="fr-FR" dirty="0" err="1" smtClean="0"/>
              <a:t>mdp</a:t>
            </a:r>
            <a:r>
              <a:rPr lang="fr-FR" dirty="0" smtClean="0"/>
              <a:t>"]="azerty"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849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Tables en </a:t>
            </a:r>
            <a:r>
              <a:rPr lang="fr-FR" dirty="0" err="1"/>
              <a:t>Lua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Boucle for </a:t>
            </a:r>
            <a:r>
              <a:rPr lang="fr-FR" dirty="0"/>
              <a:t>2</a:t>
            </a:r>
            <a:r>
              <a:rPr lang="fr-FR" baseline="30000" dirty="0"/>
              <a:t>e</a:t>
            </a:r>
            <a:r>
              <a:rPr lang="fr-FR" dirty="0"/>
              <a:t> </a:t>
            </a:r>
            <a:r>
              <a:rPr lang="fr-FR" dirty="0" smtClean="0"/>
              <a:t>forme</a:t>
            </a:r>
          </a:p>
          <a:p>
            <a:pPr marL="0" indent="0">
              <a:buNone/>
            </a:pPr>
            <a:r>
              <a:rPr lang="en-US" b="1" dirty="0"/>
              <a:t>for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index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valeur</a:t>
            </a:r>
            <a:r>
              <a:rPr lang="en-US" dirty="0"/>
              <a:t> </a:t>
            </a:r>
            <a:r>
              <a:rPr lang="en-US" b="1" dirty="0"/>
              <a:t>in </a:t>
            </a:r>
            <a:r>
              <a:rPr lang="en-US" dirty="0" smtClean="0">
                <a:solidFill>
                  <a:srgbClr val="00B0F0"/>
                </a:solidFill>
              </a:rPr>
              <a:t>pairs(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table</a:t>
            </a:r>
            <a:r>
              <a:rPr lang="en-US" dirty="0">
                <a:solidFill>
                  <a:srgbClr val="00B0F0"/>
                </a:solidFill>
              </a:rPr>
              <a:t>)</a:t>
            </a:r>
            <a:r>
              <a:rPr lang="en-US" dirty="0"/>
              <a:t> </a:t>
            </a:r>
            <a:r>
              <a:rPr lang="en-US" b="1" dirty="0"/>
              <a:t>do</a:t>
            </a:r>
          </a:p>
          <a:p>
            <a:pPr marL="457200" lvl="1" indent="0">
              <a:buNone/>
            </a:pPr>
            <a:r>
              <a:rPr lang="fr-FR" dirty="0">
                <a:solidFill>
                  <a:srgbClr val="92D050"/>
                </a:solidFill>
              </a:rPr>
              <a:t>Bloc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end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fr-FR" dirty="0" smtClean="0"/>
              <a:t>Si on utilise pairs() toutes les clés sont prise en compte</a:t>
            </a:r>
          </a:p>
          <a:p>
            <a:endParaRPr lang="fr-FR" dirty="0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 err="1" smtClean="0"/>
              <a:t>monTab</a:t>
            </a:r>
            <a:r>
              <a:rPr lang="fr-FR" dirty="0" smtClean="0"/>
              <a:t>={</a:t>
            </a:r>
            <a:r>
              <a:rPr lang="fr-FR" dirty="0"/>
              <a:t>1, 25, "trois", 255, "</a:t>
            </a:r>
            <a:r>
              <a:rPr lang="fr-FR" dirty="0" smtClean="0"/>
              <a:t>banane"}</a:t>
            </a:r>
          </a:p>
          <a:p>
            <a:endParaRPr lang="fr-FR" dirty="0" smtClean="0"/>
          </a:p>
          <a:p>
            <a:r>
              <a:rPr lang="fr-FR" dirty="0"/>
              <a:t>f</a:t>
            </a:r>
            <a:r>
              <a:rPr lang="fr-FR" dirty="0" smtClean="0"/>
              <a:t>or </a:t>
            </a:r>
            <a:r>
              <a:rPr lang="fr-FR" dirty="0" err="1" smtClean="0"/>
              <a:t>i,v</a:t>
            </a:r>
            <a:r>
              <a:rPr lang="fr-FR" dirty="0" smtClean="0"/>
              <a:t> in pairs(</a:t>
            </a:r>
            <a:r>
              <a:rPr lang="fr-FR" dirty="0" err="1" smtClean="0"/>
              <a:t>monTab</a:t>
            </a:r>
            <a:r>
              <a:rPr lang="fr-FR" dirty="0" smtClean="0"/>
              <a:t>)</a:t>
            </a:r>
          </a:p>
          <a:p>
            <a:r>
              <a:rPr lang="fr-FR" dirty="0"/>
              <a:t>	</a:t>
            </a:r>
            <a:r>
              <a:rPr lang="fr-FR" dirty="0" err="1" smtClean="0"/>
              <a:t>print</a:t>
            </a:r>
            <a:r>
              <a:rPr lang="fr-FR" dirty="0" smtClean="0"/>
              <a:t>("</a:t>
            </a:r>
            <a:r>
              <a:rPr lang="fr-FR" dirty="0" err="1" smtClean="0"/>
              <a:t>cle</a:t>
            </a:r>
            <a:r>
              <a:rPr lang="fr-FR" dirty="0" smtClean="0"/>
              <a:t> "..</a:t>
            </a:r>
            <a:r>
              <a:rPr lang="fr-FR" dirty="0" err="1" smtClean="0"/>
              <a:t>i.."valeur</a:t>
            </a:r>
            <a:r>
              <a:rPr lang="fr-FR" dirty="0" smtClean="0"/>
              <a:t> "..v")</a:t>
            </a:r>
          </a:p>
          <a:p>
            <a:r>
              <a:rPr lang="fr-FR" dirty="0" smtClean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46837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Tables en </a:t>
            </a:r>
            <a:r>
              <a:rPr lang="fr-FR" dirty="0" err="1"/>
              <a:t>Lua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Il existe une 2eme syntaxe proche du modèle objet</a:t>
            </a:r>
          </a:p>
          <a:p>
            <a:pPr marL="0" lvl="0" indent="0" algn="ctr">
              <a:buClr>
                <a:srgbClr val="DE32DE"/>
              </a:buClr>
              <a:buNone/>
            </a:pPr>
            <a:r>
              <a:rPr lang="fr-FR" dirty="0" err="1" smtClean="0">
                <a:solidFill>
                  <a:prstClr val="white">
                    <a:lumMod val="75000"/>
                    <a:lumOff val="25000"/>
                  </a:prstClr>
                </a:solidFill>
              </a:rPr>
              <a:t>table.</a:t>
            </a:r>
            <a:r>
              <a:rPr lang="fr-FR" dirty="0" err="1" smtClean="0">
                <a:solidFill>
                  <a:srgbClr val="DE32DE">
                    <a:lumMod val="40000"/>
                    <a:lumOff val="60000"/>
                  </a:srgbClr>
                </a:solidFill>
              </a:rPr>
              <a:t>clé</a:t>
            </a:r>
            <a:r>
              <a:rPr lang="fr-FR" dirty="0" smtClean="0">
                <a:solidFill>
                  <a:prstClr val="white">
                    <a:lumMod val="75000"/>
                    <a:lumOff val="25000"/>
                  </a:prstClr>
                </a:solidFill>
              </a:rPr>
              <a:t>=</a:t>
            </a:r>
            <a:r>
              <a:rPr lang="fr-FR" dirty="0" smtClean="0">
                <a:solidFill>
                  <a:srgbClr val="92D050"/>
                </a:solidFill>
              </a:rPr>
              <a:t>valeur</a:t>
            </a:r>
          </a:p>
          <a:p>
            <a:pPr marL="0" lvl="0" indent="0" algn="ctr">
              <a:buClr>
                <a:srgbClr val="DE32DE"/>
              </a:buClr>
              <a:buNone/>
            </a:pPr>
            <a:endParaRPr lang="fr-FR" dirty="0">
              <a:solidFill>
                <a:srgbClr val="92D050"/>
              </a:solidFill>
            </a:endParaRPr>
          </a:p>
          <a:p>
            <a:r>
              <a:rPr lang="fr-FR" dirty="0"/>
              <a:t>La clé doit être une string</a:t>
            </a:r>
          </a:p>
          <a:p>
            <a:endParaRPr lang="fr-FR" dirty="0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 smtClean="0"/>
              <a:t>client={}</a:t>
            </a:r>
          </a:p>
          <a:p>
            <a:endParaRPr lang="fr-FR" dirty="0" smtClean="0"/>
          </a:p>
          <a:p>
            <a:r>
              <a:rPr lang="fr-FR" dirty="0" err="1" smtClean="0"/>
              <a:t>client.login</a:t>
            </a:r>
            <a:r>
              <a:rPr lang="fr-FR" dirty="0" smtClean="0"/>
              <a:t>="toto"</a:t>
            </a:r>
          </a:p>
          <a:p>
            <a:r>
              <a:rPr lang="fr-FR" dirty="0" err="1" smtClean="0"/>
              <a:t>print</a:t>
            </a:r>
            <a:r>
              <a:rPr lang="fr-FR" dirty="0" smtClean="0"/>
              <a:t>(client["</a:t>
            </a:r>
            <a:r>
              <a:rPr lang="fr-FR" dirty="0"/>
              <a:t>login</a:t>
            </a:r>
            <a:r>
              <a:rPr lang="fr-FR" dirty="0" smtClean="0"/>
              <a:t>"])</a:t>
            </a:r>
          </a:p>
          <a:p>
            <a:endParaRPr lang="fr-FR" dirty="0"/>
          </a:p>
          <a:p>
            <a:r>
              <a:rPr lang="fr-FR" dirty="0" smtClean="0"/>
              <a:t>client["</a:t>
            </a:r>
            <a:r>
              <a:rPr lang="fr-FR" dirty="0" err="1"/>
              <a:t>mdp</a:t>
            </a:r>
            <a:r>
              <a:rPr lang="fr-FR" dirty="0"/>
              <a:t>"]="azerty"</a:t>
            </a:r>
          </a:p>
          <a:p>
            <a:r>
              <a:rPr lang="fr-FR" dirty="0" err="1" smtClean="0"/>
              <a:t>print</a:t>
            </a:r>
            <a:r>
              <a:rPr lang="fr-FR" dirty="0" smtClean="0"/>
              <a:t>(</a:t>
            </a:r>
            <a:r>
              <a:rPr lang="fr-FR" dirty="0" err="1" smtClean="0"/>
              <a:t>client.mdp</a:t>
            </a:r>
            <a:r>
              <a:rPr lang="fr-FR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5956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Tables en </a:t>
            </a:r>
            <a:r>
              <a:rPr lang="fr-FR" dirty="0" err="1"/>
              <a:t>Lua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Tables a 2 dimensions (ou plus)</a:t>
            </a:r>
          </a:p>
          <a:p>
            <a:endParaRPr lang="fr-FR" dirty="0">
              <a:solidFill>
                <a:srgbClr val="92D050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Ligne et colonne (line and </a:t>
            </a:r>
            <a:r>
              <a:rPr lang="fr-FR" dirty="0" err="1" smtClean="0">
                <a:solidFill>
                  <a:schemeClr val="tx1"/>
                </a:solidFill>
              </a:rPr>
              <a:t>row</a:t>
            </a:r>
            <a:r>
              <a:rPr lang="fr-FR" dirty="0" smtClean="0">
                <a:solidFill>
                  <a:schemeClr val="tx1"/>
                </a:solidFill>
              </a:rPr>
              <a:t>)</a:t>
            </a:r>
            <a:endParaRPr lang="fr-FR" dirty="0">
              <a:solidFill>
                <a:schemeClr val="tx1"/>
              </a:solidFill>
            </a:endParaRPr>
          </a:p>
          <a:p>
            <a:endParaRPr lang="fr-FR" dirty="0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B050"/>
                </a:solidFill>
              </a:rPr>
              <a:t>--création table</a:t>
            </a:r>
          </a:p>
          <a:p>
            <a:r>
              <a:rPr lang="fr-FR" dirty="0" smtClean="0"/>
              <a:t>table= {}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--création des lignes</a:t>
            </a:r>
            <a:endParaRPr lang="fr-FR" dirty="0">
              <a:solidFill>
                <a:srgbClr val="00B050"/>
              </a:solidFill>
            </a:endParaRPr>
          </a:p>
          <a:p>
            <a:r>
              <a:rPr lang="fr-FR" dirty="0" err="1" smtClean="0"/>
              <a:t>nbLignes</a:t>
            </a:r>
            <a:r>
              <a:rPr lang="fr-FR" dirty="0" smtClean="0"/>
              <a:t> </a:t>
            </a:r>
            <a:r>
              <a:rPr lang="fr-FR" dirty="0"/>
              <a:t>= </a:t>
            </a:r>
            <a:r>
              <a:rPr lang="fr-FR" dirty="0" smtClean="0"/>
              <a:t>10</a:t>
            </a:r>
            <a:endParaRPr lang="fr-FR" dirty="0"/>
          </a:p>
          <a:p>
            <a:r>
              <a:rPr lang="fr-FR" dirty="0" smtClean="0"/>
              <a:t>for </a:t>
            </a:r>
            <a:r>
              <a:rPr lang="fr-FR" dirty="0"/>
              <a:t>ligne = 1, </a:t>
            </a:r>
            <a:r>
              <a:rPr lang="fr-FR" dirty="0" err="1"/>
              <a:t>nbLignes</a:t>
            </a:r>
            <a:r>
              <a:rPr lang="fr-FR" dirty="0"/>
              <a:t> do</a:t>
            </a:r>
          </a:p>
          <a:p>
            <a:r>
              <a:rPr lang="fr-FR" dirty="0" smtClean="0"/>
              <a:t>	table [ligne</a:t>
            </a:r>
            <a:r>
              <a:rPr lang="fr-FR" dirty="0"/>
              <a:t>] = </a:t>
            </a:r>
            <a:r>
              <a:rPr lang="fr-FR" dirty="0" smtClean="0"/>
              <a:t>{}</a:t>
            </a:r>
          </a:p>
          <a:p>
            <a:r>
              <a:rPr lang="fr-FR" dirty="0"/>
              <a:t>e</a:t>
            </a:r>
            <a:r>
              <a:rPr lang="fr-FR" dirty="0" smtClean="0"/>
              <a:t>nd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--accès au cases</a:t>
            </a:r>
            <a:endParaRPr lang="fr-FR" dirty="0">
              <a:solidFill>
                <a:srgbClr val="00B050"/>
              </a:solidFill>
            </a:endParaRPr>
          </a:p>
          <a:p>
            <a:r>
              <a:rPr lang="fr-FR" dirty="0" smtClean="0"/>
              <a:t>Table[1][2]="1e ligne 2e colonne"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263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Tables en </a:t>
            </a:r>
            <a:r>
              <a:rPr lang="fr-FR" dirty="0" err="1"/>
              <a:t>Lua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Table contenant de fonctions</a:t>
            </a:r>
            <a:endParaRPr lang="fr-FR" dirty="0">
              <a:solidFill>
                <a:srgbClr val="92D050"/>
              </a:solidFill>
            </a:endParaRPr>
          </a:p>
          <a:p>
            <a:endParaRPr lang="fr-FR" dirty="0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maTable</a:t>
            </a:r>
            <a:r>
              <a:rPr lang="fr-FR" dirty="0" smtClean="0"/>
              <a:t> = {}</a:t>
            </a:r>
          </a:p>
          <a:p>
            <a:r>
              <a:rPr lang="fr-FR" dirty="0" err="1" smtClean="0"/>
              <a:t>maTable.maFonction</a:t>
            </a:r>
            <a:r>
              <a:rPr lang="fr-FR" dirty="0" smtClean="0"/>
              <a:t> =</a:t>
            </a:r>
          </a:p>
          <a:p>
            <a:r>
              <a:rPr lang="fr-FR" dirty="0" smtClean="0"/>
              <a:t>	</a:t>
            </a:r>
            <a:r>
              <a:rPr lang="fr-FR" dirty="0" err="1"/>
              <a:t>f</a:t>
            </a:r>
            <a:r>
              <a:rPr lang="fr-FR" dirty="0" err="1" smtClean="0"/>
              <a:t>unction</a:t>
            </a:r>
            <a:r>
              <a:rPr lang="fr-FR" dirty="0" smtClean="0"/>
              <a:t>()</a:t>
            </a:r>
          </a:p>
          <a:p>
            <a:r>
              <a:rPr lang="fr-FR" dirty="0"/>
              <a:t>	</a:t>
            </a:r>
            <a:r>
              <a:rPr lang="fr-FR" dirty="0" smtClean="0"/>
              <a:t>	</a:t>
            </a:r>
            <a:r>
              <a:rPr lang="fr-FR" dirty="0" err="1" smtClean="0"/>
              <a:t>print</a:t>
            </a:r>
            <a:r>
              <a:rPr lang="fr-FR" dirty="0" smtClean="0"/>
              <a:t>("je fais des truc")</a:t>
            </a:r>
          </a:p>
          <a:p>
            <a:r>
              <a:rPr lang="fr-FR" dirty="0"/>
              <a:t>	</a:t>
            </a:r>
            <a:r>
              <a:rPr lang="fr-FR" dirty="0" smtClean="0"/>
              <a:t>end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--utilisation</a:t>
            </a:r>
          </a:p>
          <a:p>
            <a:r>
              <a:rPr lang="fr-FR" dirty="0" err="1" smtClean="0"/>
              <a:t>maTable.maFonction</a:t>
            </a:r>
            <a:r>
              <a:rPr lang="fr-FR" dirty="0" smtClean="0"/>
              <a:t>()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--ou encore</a:t>
            </a:r>
          </a:p>
          <a:p>
            <a:r>
              <a:rPr lang="fr-FR" dirty="0" smtClean="0"/>
              <a:t>maTable.maFonction2 = </a:t>
            </a:r>
            <a:r>
              <a:rPr lang="fr-FR" dirty="0" err="1" smtClean="0"/>
              <a:t>nomDUneFonction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9699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Chaine de caractères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string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079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Chaine de </a:t>
            </a:r>
            <a:r>
              <a:rPr lang="fr-FR" dirty="0" smtClean="0"/>
              <a:t>caractères en </a:t>
            </a:r>
            <a:r>
              <a:rPr lang="fr-FR" dirty="0" err="1" smtClean="0"/>
              <a:t>Lua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string.upper</a:t>
            </a:r>
            <a:r>
              <a:rPr lang="fr-FR" dirty="0" smtClean="0"/>
              <a:t> </a:t>
            </a:r>
            <a:r>
              <a:rPr lang="fr-FR" dirty="0"/>
              <a:t>(s</a:t>
            </a:r>
            <a:r>
              <a:rPr lang="fr-FR" dirty="0" smtClean="0"/>
              <a:t>)</a:t>
            </a:r>
          </a:p>
          <a:p>
            <a:r>
              <a:rPr lang="en-US" dirty="0" err="1"/>
              <a:t>string.find</a:t>
            </a:r>
            <a:r>
              <a:rPr lang="en-US" dirty="0"/>
              <a:t> (s, pattern [, </a:t>
            </a:r>
            <a:r>
              <a:rPr lang="en-US" dirty="0" err="1"/>
              <a:t>init</a:t>
            </a:r>
            <a:r>
              <a:rPr lang="en-US" dirty="0"/>
              <a:t> [, plain</a:t>
            </a:r>
            <a:r>
              <a:rPr lang="en-US" dirty="0" smtClean="0"/>
              <a:t>]])</a:t>
            </a:r>
          </a:p>
          <a:p>
            <a:r>
              <a:rPr lang="fr-FR" dirty="0" err="1"/>
              <a:t>string.format</a:t>
            </a:r>
            <a:r>
              <a:rPr lang="fr-FR" dirty="0"/>
              <a:t> (</a:t>
            </a:r>
            <a:r>
              <a:rPr lang="fr-FR" dirty="0" err="1"/>
              <a:t>formatstring</a:t>
            </a:r>
            <a:r>
              <a:rPr lang="fr-FR" dirty="0"/>
              <a:t>, </a:t>
            </a:r>
            <a:r>
              <a:rPr lang="fr-FR" dirty="0" smtClean="0"/>
              <a:t>···)</a:t>
            </a:r>
          </a:p>
          <a:p>
            <a:r>
              <a:rPr lang="fr-FR" dirty="0" err="1"/>
              <a:t>string.lower</a:t>
            </a:r>
            <a:r>
              <a:rPr lang="fr-FR" dirty="0"/>
              <a:t> (s)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u</a:t>
            </a:r>
            <a:r>
              <a:rPr kumimoji="0" lang="fr-FR" altLang="fr-FR" sz="1000" b="1" i="0" u="none" strike="noStrike" cap="none" normalizeH="0" baseline="0" smtClean="0" bmk="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pper </a:t>
            </a:r>
            <a:endParaRPr kumimoji="0" lang="fr-FR" altLang="fr-FR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56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Chaine de caractères en </a:t>
            </a:r>
            <a:r>
              <a:rPr lang="fr-FR" dirty="0" err="1"/>
              <a:t>Lua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 err="1"/>
              <a:t>string.lower</a:t>
            </a:r>
            <a:r>
              <a:rPr lang="fr-FR" dirty="0"/>
              <a:t> (s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Met en minuscule</a:t>
            </a:r>
          </a:p>
          <a:p>
            <a:pPr lvl="1"/>
            <a:endParaRPr lang="fr-FR" dirty="0"/>
          </a:p>
          <a:p>
            <a:r>
              <a:rPr lang="fr-FR" dirty="0" err="1"/>
              <a:t>string.upper</a:t>
            </a:r>
            <a:r>
              <a:rPr lang="fr-FR" dirty="0"/>
              <a:t> (s)</a:t>
            </a:r>
          </a:p>
          <a:p>
            <a:pPr lvl="1"/>
            <a:r>
              <a:rPr lang="fr-FR" dirty="0" smtClean="0"/>
              <a:t>Met </a:t>
            </a:r>
            <a:r>
              <a:rPr lang="fr-FR" dirty="0"/>
              <a:t>en </a:t>
            </a:r>
            <a:r>
              <a:rPr lang="fr-FR" dirty="0" smtClean="0"/>
              <a:t>majuscule</a:t>
            </a:r>
            <a:endParaRPr lang="fr-FR" dirty="0"/>
          </a:p>
          <a:p>
            <a:pPr lvl="1"/>
            <a:endParaRPr lang="fr-FR" dirty="0"/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 err="1" smtClean="0"/>
              <a:t>maChaine</a:t>
            </a:r>
            <a:r>
              <a:rPr lang="fr-FR" dirty="0" smtClean="0"/>
              <a:t> = "Une chaine avec des MAJUSCULES"</a:t>
            </a:r>
          </a:p>
          <a:p>
            <a:endParaRPr lang="fr-FR" dirty="0" smtClean="0"/>
          </a:p>
          <a:p>
            <a:r>
              <a:rPr lang="fr-FR" dirty="0"/>
              <a:t>a</a:t>
            </a:r>
            <a:r>
              <a:rPr lang="fr-FR" dirty="0" smtClean="0"/>
              <a:t>=</a:t>
            </a:r>
            <a:r>
              <a:rPr lang="fr-FR" dirty="0" err="1" smtClean="0"/>
              <a:t>string.lower</a:t>
            </a:r>
            <a:r>
              <a:rPr lang="fr-FR" dirty="0" smtClean="0"/>
              <a:t> (</a:t>
            </a:r>
            <a:r>
              <a:rPr lang="fr-FR" dirty="0" err="1"/>
              <a:t>maChaine</a:t>
            </a:r>
            <a:r>
              <a:rPr lang="fr-FR" dirty="0" smtClean="0"/>
              <a:t>)</a:t>
            </a:r>
            <a:endParaRPr lang="fr-FR" dirty="0"/>
          </a:p>
          <a:p>
            <a:r>
              <a:rPr lang="fr-FR" dirty="0" err="1"/>
              <a:t>p</a:t>
            </a:r>
            <a:r>
              <a:rPr lang="fr-FR" dirty="0" err="1" smtClean="0"/>
              <a:t>rint</a:t>
            </a:r>
            <a:r>
              <a:rPr lang="fr-FR" dirty="0" smtClean="0"/>
              <a:t>(a)</a:t>
            </a:r>
          </a:p>
          <a:p>
            <a:endParaRPr lang="fr-FR" dirty="0"/>
          </a:p>
          <a:p>
            <a:r>
              <a:rPr lang="fr-FR" dirty="0"/>
              <a:t>a</a:t>
            </a:r>
            <a:r>
              <a:rPr lang="fr-FR" dirty="0" smtClean="0"/>
              <a:t>=</a:t>
            </a:r>
            <a:r>
              <a:rPr lang="fr-FR" dirty="0" err="1" smtClean="0"/>
              <a:t>string.lower</a:t>
            </a:r>
            <a:r>
              <a:rPr lang="fr-FR" dirty="0" smtClean="0"/>
              <a:t> (</a:t>
            </a:r>
            <a:r>
              <a:rPr lang="fr-FR" dirty="0" err="1"/>
              <a:t>maChaine</a:t>
            </a:r>
            <a:r>
              <a:rPr lang="fr-FR" dirty="0" smtClean="0"/>
              <a:t>)</a:t>
            </a:r>
            <a:endParaRPr lang="fr-FR" dirty="0"/>
          </a:p>
          <a:p>
            <a:r>
              <a:rPr lang="fr-FR" dirty="0" err="1"/>
              <a:t>print</a:t>
            </a:r>
            <a:r>
              <a:rPr lang="fr-FR" dirty="0"/>
              <a:t>(a)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072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Chaine de caractères en </a:t>
            </a:r>
            <a:r>
              <a:rPr lang="fr-FR" dirty="0" err="1"/>
              <a:t>Lua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err="1"/>
              <a:t>string.format</a:t>
            </a:r>
            <a:r>
              <a:rPr lang="fr-FR" dirty="0"/>
              <a:t> </a:t>
            </a:r>
            <a:r>
              <a:rPr lang="fr-FR" dirty="0" smtClean="0"/>
              <a:t>()</a:t>
            </a:r>
          </a:p>
          <a:p>
            <a:endParaRPr lang="fr-FR" dirty="0"/>
          </a:p>
          <a:p>
            <a:r>
              <a:rPr lang="fr-FR" dirty="0">
                <a:hlinkClick r:id="rId2"/>
              </a:rPr>
              <a:t>http://www.cplusplus.com/reference/cstdio/printf</a:t>
            </a:r>
            <a:r>
              <a:rPr lang="fr-FR" dirty="0" smtClean="0">
                <a:hlinkClick r:id="rId2"/>
              </a:rPr>
              <a:t>/</a:t>
            </a:r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 err="1"/>
              <a:t>print</a:t>
            </a:r>
            <a:r>
              <a:rPr lang="fr-FR" dirty="0"/>
              <a:t>(</a:t>
            </a:r>
            <a:r>
              <a:rPr lang="fr-FR" dirty="0" err="1"/>
              <a:t>string.format</a:t>
            </a:r>
            <a:r>
              <a:rPr lang="fr-FR" dirty="0"/>
              <a:t>("ceci est %s chaine de %s formatée",1,"charactère"))</a:t>
            </a:r>
          </a:p>
        </p:txBody>
      </p:sp>
    </p:spTree>
    <p:extLst>
      <p:ext uri="{BB962C8B-B14F-4D97-AF65-F5344CB8AC3E}">
        <p14:creationId xmlns:p14="http://schemas.microsoft.com/office/powerpoint/2010/main" val="4223687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Liens </a:t>
            </a:r>
            <a:r>
              <a:rPr lang="fr-FR" dirty="0" err="1" smtClean="0"/>
              <a:t>Lua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Lua.org Documentation officiel</a:t>
            </a:r>
          </a:p>
          <a:p>
            <a:pPr lvl="1"/>
            <a:r>
              <a:rPr lang="fr-FR" dirty="0" smtClean="0">
                <a:hlinkClick r:id="rId2"/>
              </a:rPr>
              <a:t>https://www.lua.org/manual/5.3/</a:t>
            </a:r>
            <a:endParaRPr lang="fr-FR" dirty="0" smtClean="0"/>
          </a:p>
          <a:p>
            <a:r>
              <a:rPr lang="fr-FR" dirty="0" err="1" smtClean="0"/>
              <a:t>Tutos</a:t>
            </a:r>
            <a:r>
              <a:rPr lang="fr-FR" dirty="0" smtClean="0"/>
              <a:t> </a:t>
            </a:r>
            <a:r>
              <a:rPr lang="fr-FR" dirty="0" err="1" smtClean="0"/>
              <a:t>Lua</a:t>
            </a:r>
            <a:r>
              <a:rPr lang="fr-FR" dirty="0" smtClean="0"/>
              <a:t> </a:t>
            </a:r>
            <a:r>
              <a:rPr lang="fr-FR" dirty="0" err="1" smtClean="0"/>
              <a:t>francais</a:t>
            </a:r>
            <a:endParaRPr lang="fr-FR" dirty="0" smtClean="0"/>
          </a:p>
          <a:p>
            <a:pPr lvl="1"/>
            <a:r>
              <a:rPr lang="fr-FR" dirty="0" smtClean="0">
                <a:hlinkClick r:id="rId3"/>
              </a:rPr>
              <a:t>https://wxlua.developpez.com/tutoriels/lua/general/cours-complet/</a:t>
            </a:r>
            <a:endParaRPr lang="fr-FR" dirty="0" smtClean="0"/>
          </a:p>
          <a:p>
            <a:pPr lvl="1"/>
            <a:r>
              <a:rPr lang="fr-FR" dirty="0" smtClean="0">
                <a:hlinkClick r:id="rId4"/>
              </a:rPr>
              <a:t>http://</a:t>
            </a:r>
            <a:r>
              <a:rPr lang="fr-FR" dirty="0" smtClean="0">
                <a:hlinkClick r:id="rId4"/>
              </a:rPr>
              <a:t>luteus.biz/Download/LoriotPro_Doc/LUA/LUA_Training_FR/Introduction_Programmation.html</a:t>
            </a:r>
            <a:endParaRPr lang="fr-FR" dirty="0" smtClean="0"/>
          </a:p>
          <a:p>
            <a:pPr lvl="1"/>
            <a:r>
              <a:rPr lang="fr-FR" dirty="0">
                <a:hlinkClick r:id="rId5"/>
              </a:rPr>
              <a:t>http://</a:t>
            </a:r>
            <a:r>
              <a:rPr lang="fr-FR" dirty="0" smtClean="0">
                <a:hlinkClick r:id="rId5"/>
              </a:rPr>
              <a:t>wxlua.free.fr/Tutoriel_Lua/sommaire.php</a:t>
            </a:r>
            <a:endParaRPr lang="fr-FR" dirty="0" smtClean="0"/>
          </a:p>
          <a:p>
            <a:r>
              <a:rPr lang="fr-FR" dirty="0" smtClean="0"/>
              <a:t>Love2D (</a:t>
            </a:r>
            <a:r>
              <a:rPr lang="fr-FR" dirty="0" err="1" smtClean="0"/>
              <a:t>framework</a:t>
            </a:r>
            <a:r>
              <a:rPr lang="fr-FR" dirty="0" smtClean="0"/>
              <a:t> jeux 2D en </a:t>
            </a:r>
            <a:r>
              <a:rPr lang="fr-FR" dirty="0" err="1" smtClean="0"/>
              <a:t>lua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>
                <a:hlinkClick r:id="rId6"/>
              </a:rPr>
              <a:t>https://love2d.org/</a:t>
            </a:r>
            <a:endParaRPr lang="fr-FR" dirty="0" smtClean="0"/>
          </a:p>
          <a:p>
            <a:r>
              <a:rPr lang="fr-FR" dirty="0" smtClean="0"/>
              <a:t>Corona SDK (</a:t>
            </a:r>
            <a:r>
              <a:rPr lang="fr-FR" dirty="0" err="1" smtClean="0"/>
              <a:t>framework</a:t>
            </a:r>
            <a:r>
              <a:rPr lang="fr-FR" dirty="0" smtClean="0"/>
              <a:t> jeux 2D en </a:t>
            </a:r>
            <a:r>
              <a:rPr lang="fr-FR" dirty="0" err="1" smtClean="0"/>
              <a:t>lua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>
                <a:hlinkClick r:id="rId7"/>
              </a:rPr>
              <a:t>https://coronalabs.com/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57851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Bibliothèque standard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Standar</a:t>
            </a:r>
            <a:r>
              <a:rPr lang="en-US" dirty="0" smtClean="0"/>
              <a:t> 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79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Bibliothèque </a:t>
            </a:r>
            <a:r>
              <a:rPr lang="fr-FR" dirty="0" smtClean="0"/>
              <a:t>standard en </a:t>
            </a:r>
            <a:r>
              <a:rPr lang="fr-FR" dirty="0" err="1" smtClean="0"/>
              <a:t>Lua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T</a:t>
            </a:r>
            <a:r>
              <a:rPr lang="fr-FR" dirty="0" err="1" smtClean="0">
                <a:solidFill>
                  <a:schemeClr val="tx1"/>
                </a:solidFill>
              </a:rPr>
              <a:t>rigonometrie</a:t>
            </a:r>
            <a:endParaRPr lang="fr-FR" dirty="0" smtClean="0">
              <a:solidFill>
                <a:schemeClr val="tx1"/>
              </a:solidFill>
            </a:endParaRPr>
          </a:p>
          <a:p>
            <a:pPr lvl="1"/>
            <a:r>
              <a:rPr lang="fr-FR" dirty="0" smtClean="0">
                <a:solidFill>
                  <a:schemeClr val="tx1"/>
                </a:solidFill>
              </a:rPr>
              <a:t>math.sin(x)</a:t>
            </a:r>
          </a:p>
          <a:p>
            <a:pPr lvl="1"/>
            <a:r>
              <a:rPr lang="fr-FR" dirty="0" err="1" smtClean="0"/>
              <a:t>math.atan</a:t>
            </a:r>
            <a:r>
              <a:rPr lang="fr-FR" dirty="0" smtClean="0"/>
              <a:t> (y [, x</a:t>
            </a:r>
            <a:r>
              <a:rPr lang="fr-FR" dirty="0" smtClean="0"/>
              <a:t>])</a:t>
            </a:r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Conversion angles</a:t>
            </a:r>
            <a:endParaRPr lang="fr-FR" dirty="0" smtClean="0">
              <a:solidFill>
                <a:schemeClr val="tx1"/>
              </a:solidFill>
            </a:endParaRPr>
          </a:p>
          <a:p>
            <a:pPr lvl="1"/>
            <a:r>
              <a:rPr lang="fr-FR" dirty="0" smtClean="0"/>
              <a:t>math.rad (x)</a:t>
            </a:r>
          </a:p>
          <a:p>
            <a:pPr lvl="1"/>
            <a:r>
              <a:rPr lang="fr-FR" dirty="0" smtClean="0"/>
              <a:t>math.deg (x</a:t>
            </a:r>
            <a:r>
              <a:rPr lang="fr-FR" dirty="0" smtClean="0"/>
              <a:t>)</a:t>
            </a:r>
          </a:p>
          <a:p>
            <a:r>
              <a:rPr lang="fr-FR" dirty="0" smtClean="0"/>
              <a:t>divers</a:t>
            </a:r>
            <a:endParaRPr lang="fr-FR" dirty="0" smtClean="0"/>
          </a:p>
          <a:p>
            <a:pPr lvl="1"/>
            <a:r>
              <a:rPr lang="fr-FR" dirty="0" err="1"/>
              <a:t>math.pi</a:t>
            </a:r>
            <a:endParaRPr lang="fr-FR" dirty="0"/>
          </a:p>
          <a:p>
            <a:pPr lvl="1"/>
            <a:r>
              <a:rPr lang="fr-FR" dirty="0" err="1"/>
              <a:t>math.floor</a:t>
            </a:r>
            <a:r>
              <a:rPr lang="fr-FR" dirty="0"/>
              <a:t>(x)</a:t>
            </a:r>
          </a:p>
          <a:p>
            <a:pPr lvl="1"/>
            <a:r>
              <a:rPr lang="fr-FR" dirty="0" err="1"/>
              <a:t>math.abs</a:t>
            </a:r>
            <a:r>
              <a:rPr lang="fr-FR" dirty="0"/>
              <a:t>(x</a:t>
            </a:r>
            <a:endParaRPr lang="fr-FR" dirty="0">
              <a:solidFill>
                <a:schemeClr val="tx1"/>
              </a:solidFill>
            </a:endParaRPr>
          </a:p>
          <a:p>
            <a:endParaRPr lang="fr-F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9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Bibliothèque standard en </a:t>
            </a:r>
            <a:r>
              <a:rPr lang="fr-FR" dirty="0" err="1"/>
              <a:t>Lua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aléatoire</a:t>
            </a:r>
            <a:endParaRPr lang="fr-FR" dirty="0" smtClean="0">
              <a:solidFill>
                <a:schemeClr val="tx1"/>
              </a:solidFill>
            </a:endParaRPr>
          </a:p>
          <a:p>
            <a:pPr lvl="1"/>
            <a:r>
              <a:rPr lang="fr-FR" dirty="0" err="1" smtClean="0"/>
              <a:t>math.random</a:t>
            </a:r>
            <a:r>
              <a:rPr lang="fr-FR" dirty="0" smtClean="0"/>
              <a:t> ([m [, n]])</a:t>
            </a:r>
          </a:p>
          <a:p>
            <a:pPr lvl="1"/>
            <a:r>
              <a:rPr lang="fr-FR" dirty="0" err="1" smtClean="0"/>
              <a:t>math.randomseed</a:t>
            </a:r>
            <a:r>
              <a:rPr lang="fr-FR" dirty="0" smtClean="0"/>
              <a:t> (x)</a:t>
            </a:r>
          </a:p>
          <a:p>
            <a:pPr lvl="1"/>
            <a:endParaRPr lang="fr-FR" dirty="0">
              <a:solidFill>
                <a:schemeClr val="tx1"/>
              </a:solidFill>
            </a:endParaRPr>
          </a:p>
          <a:p>
            <a:endParaRPr lang="fr-F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9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Bibliothèque standard en </a:t>
            </a:r>
            <a:r>
              <a:rPr lang="fr-FR" dirty="0" err="1"/>
              <a:t>Lua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Table</a:t>
            </a:r>
          </a:p>
          <a:p>
            <a:pPr lvl="1"/>
            <a:r>
              <a:rPr lang="fr-FR" dirty="0" err="1" smtClean="0"/>
              <a:t>table.insert</a:t>
            </a:r>
            <a:r>
              <a:rPr lang="fr-FR" dirty="0" smtClean="0"/>
              <a:t> (</a:t>
            </a:r>
            <a:r>
              <a:rPr lang="fr-FR" dirty="0" err="1" smtClean="0"/>
              <a:t>list</a:t>
            </a:r>
            <a:r>
              <a:rPr lang="fr-FR" dirty="0" smtClean="0"/>
              <a:t>, [pos,] value)</a:t>
            </a:r>
          </a:p>
          <a:p>
            <a:pPr lvl="1"/>
            <a:r>
              <a:rPr lang="fr-FR" dirty="0" err="1" smtClean="0"/>
              <a:t>table.remove</a:t>
            </a:r>
            <a:r>
              <a:rPr lang="fr-FR" dirty="0" smtClean="0"/>
              <a:t> (</a:t>
            </a:r>
            <a:r>
              <a:rPr lang="fr-FR" dirty="0" err="1" smtClean="0"/>
              <a:t>list</a:t>
            </a:r>
            <a:r>
              <a:rPr lang="fr-FR" dirty="0" smtClean="0"/>
              <a:t> [, pos</a:t>
            </a:r>
            <a:r>
              <a:rPr lang="fr-FR" dirty="0" smtClean="0"/>
              <a:t>])</a:t>
            </a:r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r>
              <a:rPr lang="fr-FR" dirty="0" err="1" smtClean="0"/>
              <a:t>Utilsation</a:t>
            </a:r>
            <a:r>
              <a:rPr lang="fr-FR" dirty="0" smtClean="0"/>
              <a:t> d’une table comme liste</a:t>
            </a:r>
            <a:endParaRPr lang="fr-FR" dirty="0" smtClean="0"/>
          </a:p>
          <a:p>
            <a:pPr lvl="1"/>
            <a:endParaRPr lang="fr-FR" dirty="0">
              <a:solidFill>
                <a:schemeClr val="tx1"/>
              </a:solidFill>
            </a:endParaRPr>
          </a:p>
          <a:p>
            <a:endParaRPr lang="fr-F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9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Bibliothèque standard en </a:t>
            </a:r>
            <a:r>
              <a:rPr lang="fr-FR" dirty="0" err="1"/>
              <a:t>Lua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Entrée/sortie</a:t>
            </a:r>
          </a:p>
          <a:p>
            <a:pPr lvl="1"/>
            <a:r>
              <a:rPr lang="fr-FR" dirty="0" err="1" smtClean="0"/>
              <a:t>io.read</a:t>
            </a:r>
            <a:r>
              <a:rPr lang="fr-FR" dirty="0" smtClean="0"/>
              <a:t>()</a:t>
            </a:r>
          </a:p>
          <a:p>
            <a:pPr lvl="1"/>
            <a:r>
              <a:rPr lang="fr-FR" dirty="0" err="1" smtClean="0"/>
              <a:t>Io.write</a:t>
            </a:r>
            <a:r>
              <a:rPr lang="fr-FR" dirty="0" smtClean="0"/>
              <a:t>()</a:t>
            </a:r>
            <a:endParaRPr lang="fr-FR" dirty="0" smtClean="0"/>
          </a:p>
          <a:p>
            <a:pPr lvl="1"/>
            <a:endParaRPr lang="fr-FR" dirty="0">
              <a:solidFill>
                <a:schemeClr val="tx1"/>
              </a:solidFill>
            </a:endParaRPr>
          </a:p>
          <a:p>
            <a:endParaRPr lang="fr-F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10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Quelques techniques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techs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079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</a:t>
            </a:r>
            <a:r>
              <a:rPr lang="fr-FR" dirty="0" smtClean="0"/>
              <a:t>techniques en </a:t>
            </a:r>
            <a:r>
              <a:rPr lang="fr-FR" dirty="0" err="1" smtClean="0"/>
              <a:t>Lua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Programmation proche du modèle Objet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function</a:t>
            </a:r>
            <a:r>
              <a:rPr lang="fr-FR" dirty="0" smtClean="0"/>
              <a:t> </a:t>
            </a:r>
            <a:r>
              <a:rPr lang="fr-FR" dirty="0" err="1" smtClean="0"/>
              <a:t>rectangleCreator</a:t>
            </a:r>
            <a:r>
              <a:rPr lang="fr-FR" dirty="0" smtClean="0"/>
              <a:t>(</a:t>
            </a:r>
            <a:r>
              <a:rPr lang="fr-FR" dirty="0" err="1" smtClean="0"/>
              <a:t>long,larg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local </a:t>
            </a:r>
            <a:r>
              <a:rPr lang="fr-FR" dirty="0" err="1" smtClean="0"/>
              <a:t>rect</a:t>
            </a:r>
            <a:r>
              <a:rPr lang="fr-FR" dirty="0" smtClean="0"/>
              <a:t>={}</a:t>
            </a:r>
          </a:p>
          <a:p>
            <a:pPr lvl="1"/>
            <a:r>
              <a:rPr lang="fr-FR" dirty="0" err="1" smtClean="0"/>
              <a:t>rect.long</a:t>
            </a:r>
            <a:r>
              <a:rPr lang="fr-FR" dirty="0" smtClean="0"/>
              <a:t>=long</a:t>
            </a:r>
          </a:p>
          <a:p>
            <a:pPr lvl="1"/>
            <a:r>
              <a:rPr lang="fr-FR" dirty="0" err="1" smtClean="0"/>
              <a:t>rect.larg</a:t>
            </a:r>
            <a:r>
              <a:rPr lang="fr-FR" dirty="0" smtClean="0"/>
              <a:t>=</a:t>
            </a:r>
            <a:r>
              <a:rPr lang="fr-FR" dirty="0" err="1" smtClean="0"/>
              <a:t>larg</a:t>
            </a:r>
            <a:endParaRPr lang="fr-FR" dirty="0"/>
          </a:p>
          <a:p>
            <a:pPr lvl="1"/>
            <a:r>
              <a:rPr lang="fr-FR" dirty="0" err="1" smtClean="0"/>
              <a:t>rect.draw</a:t>
            </a:r>
            <a:r>
              <a:rPr lang="fr-FR" dirty="0" smtClean="0"/>
              <a:t>=</a:t>
            </a:r>
            <a:r>
              <a:rPr lang="fr-FR" dirty="0" err="1" smtClean="0"/>
              <a:t>function</a:t>
            </a:r>
            <a:r>
              <a:rPr lang="fr-FR" dirty="0" smtClean="0"/>
              <a:t>()</a:t>
            </a:r>
          </a:p>
          <a:p>
            <a:r>
              <a:rPr lang="fr-FR" dirty="0" smtClean="0"/>
              <a:t>		</a:t>
            </a:r>
            <a:r>
              <a:rPr lang="fr-FR" dirty="0"/>
              <a:t>return </a:t>
            </a:r>
            <a:r>
              <a:rPr lang="fr-FR" dirty="0" err="1" smtClean="0"/>
              <a:t>surface.long</a:t>
            </a:r>
            <a:r>
              <a:rPr lang="fr-FR" dirty="0" smtClean="0"/>
              <a:t>*</a:t>
            </a:r>
            <a:r>
              <a:rPr lang="fr-FR" dirty="0" err="1" smtClean="0"/>
              <a:t>rect.larg</a:t>
            </a:r>
            <a:endParaRPr lang="fr-FR" dirty="0" smtClean="0"/>
          </a:p>
          <a:p>
            <a:r>
              <a:rPr lang="fr-FR" dirty="0" smtClean="0"/>
              <a:t>    end</a:t>
            </a:r>
          </a:p>
          <a:p>
            <a:r>
              <a:rPr lang="fr-FR" dirty="0"/>
              <a:t>	</a:t>
            </a:r>
            <a:r>
              <a:rPr lang="fr-FR" dirty="0" smtClean="0"/>
              <a:t>return </a:t>
            </a:r>
            <a:r>
              <a:rPr lang="fr-FR" dirty="0" err="1" smtClean="0"/>
              <a:t>rect</a:t>
            </a:r>
            <a:endParaRPr lang="fr-FR" dirty="0" smtClean="0"/>
          </a:p>
          <a:p>
            <a:r>
              <a:rPr lang="fr-FR" dirty="0" smtClean="0"/>
              <a:t>end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955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techniques en </a:t>
            </a:r>
            <a:r>
              <a:rPr lang="fr-FR" dirty="0" err="1"/>
              <a:t>Lua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Require</a:t>
            </a:r>
            <a:endParaRPr lang="fr-FR" dirty="0" smtClean="0"/>
          </a:p>
          <a:p>
            <a:r>
              <a:rPr lang="fr-FR" dirty="0" smtClean="0"/>
              <a:t>Command pour importer un autre fichier dans son code</a:t>
            </a:r>
          </a:p>
          <a:p>
            <a:r>
              <a:rPr lang="fr-FR" dirty="0" smtClean="0"/>
              <a:t>N’importe pas les variable local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92D050"/>
                </a:solidFill>
              </a:rPr>
              <a:t>--pour importer </a:t>
            </a:r>
            <a:r>
              <a:rPr lang="fr-FR" dirty="0" err="1" smtClean="0">
                <a:solidFill>
                  <a:srgbClr val="92D050"/>
                </a:solidFill>
              </a:rPr>
              <a:t>module.lua</a:t>
            </a:r>
            <a:endParaRPr lang="fr-FR" dirty="0" smtClean="0">
              <a:solidFill>
                <a:srgbClr val="92D050"/>
              </a:solidFill>
            </a:endParaRPr>
          </a:p>
          <a:p>
            <a:r>
              <a:rPr lang="fr-FR" dirty="0" err="1" smtClean="0"/>
              <a:t>require"module</a:t>
            </a:r>
            <a:r>
              <a:rPr lang="fr-FR" dirty="0" smtClean="0"/>
              <a:t>"</a:t>
            </a:r>
            <a:endParaRPr lang="fr-FR" dirty="0" smtClean="0"/>
          </a:p>
          <a:p>
            <a:r>
              <a:rPr lang="fr-FR" dirty="0" smtClean="0">
                <a:solidFill>
                  <a:srgbClr val="92D050"/>
                </a:solidFill>
              </a:rPr>
              <a:t>--ou</a:t>
            </a:r>
            <a:endParaRPr lang="fr-FR" dirty="0" smtClean="0">
              <a:solidFill>
                <a:srgbClr val="92D050"/>
              </a:solidFill>
            </a:endParaRPr>
          </a:p>
          <a:p>
            <a:r>
              <a:rPr lang="fr-FR" dirty="0" err="1" smtClean="0"/>
              <a:t>require</a:t>
            </a:r>
            <a:r>
              <a:rPr lang="fr-FR" dirty="0" smtClean="0"/>
              <a:t>("module</a:t>
            </a:r>
            <a:r>
              <a:rPr lang="fr-FR" dirty="0" smtClean="0"/>
              <a:t>")</a:t>
            </a:r>
          </a:p>
          <a:p>
            <a:r>
              <a:rPr lang="fr-FR" dirty="0" smtClean="0">
                <a:solidFill>
                  <a:srgbClr val="92D050"/>
                </a:solidFill>
              </a:rPr>
              <a:t>--ou</a:t>
            </a:r>
            <a:endParaRPr lang="fr-FR" dirty="0" smtClean="0">
              <a:solidFill>
                <a:srgbClr val="92D050"/>
              </a:solidFill>
            </a:endParaRPr>
          </a:p>
          <a:p>
            <a:r>
              <a:rPr lang="fr-FR" dirty="0" err="1" smtClean="0"/>
              <a:t>monModule</a:t>
            </a:r>
            <a:r>
              <a:rPr lang="fr-FR" dirty="0" smtClean="0"/>
              <a:t>=</a:t>
            </a:r>
            <a:r>
              <a:rPr lang="fr-FR" dirty="0" err="1" smtClean="0"/>
              <a:t>require</a:t>
            </a:r>
            <a:r>
              <a:rPr lang="fr-FR" dirty="0"/>
              <a:t>("module</a:t>
            </a:r>
            <a:r>
              <a:rPr lang="fr-FR" dirty="0" smtClean="0"/>
              <a:t>")</a:t>
            </a:r>
          </a:p>
          <a:p>
            <a:r>
              <a:rPr lang="fr-FR" dirty="0" smtClean="0">
                <a:solidFill>
                  <a:srgbClr val="92D050"/>
                </a:solidFill>
              </a:rPr>
              <a:t>--on utilise return dans fichier appelé</a:t>
            </a:r>
            <a:endParaRPr lang="fr-FR" dirty="0">
              <a:solidFill>
                <a:srgbClr val="92D05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Installation des outils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Download</a:t>
            </a:r>
            <a:r>
              <a:rPr lang="fr-FR" dirty="0" smtClean="0"/>
              <a:t> and </a:t>
            </a:r>
            <a:r>
              <a:rPr lang="fr-FR" dirty="0" err="1" smtClean="0"/>
              <a:t>install</a:t>
            </a:r>
            <a:r>
              <a:rPr lang="fr-FR" dirty="0" smtClean="0"/>
              <a:t> </a:t>
            </a:r>
            <a:r>
              <a:rPr lang="fr-FR" dirty="0" err="1" smtClean="0"/>
              <a:t>dev</a:t>
            </a:r>
            <a:r>
              <a:rPr lang="fr-FR" dirty="0" smtClean="0"/>
              <a:t> </a:t>
            </a:r>
            <a:r>
              <a:rPr lang="fr-FR" dirty="0" err="1" smtClean="0"/>
              <a:t>tools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016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Zero</a:t>
            </a:r>
            <a:r>
              <a:rPr lang="fr-FR" dirty="0" smtClean="0"/>
              <a:t> </a:t>
            </a:r>
            <a:r>
              <a:rPr lang="fr-FR" dirty="0" err="1" smtClean="0"/>
              <a:t>brain</a:t>
            </a:r>
            <a:r>
              <a:rPr lang="fr-FR" dirty="0" smtClean="0"/>
              <a:t> studio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fr-FR" dirty="0" smtClean="0">
              <a:hlinkClick r:id="rId2"/>
            </a:endParaRPr>
          </a:p>
          <a:p>
            <a:r>
              <a:rPr lang="fr-FR" dirty="0" smtClean="0"/>
              <a:t>Téléchargement:</a:t>
            </a:r>
            <a:endParaRPr lang="fr-FR" dirty="0" smtClean="0">
              <a:hlinkClick r:id="rId2"/>
            </a:endParaRPr>
          </a:p>
          <a:p>
            <a:pPr lvl="1"/>
            <a:r>
              <a:rPr lang="fr-FR" dirty="0" smtClean="0">
                <a:hlinkClick r:id="rId2"/>
              </a:rPr>
              <a:t>https://studio.zerobrane.com/</a:t>
            </a:r>
            <a:endParaRPr lang="fr-FR" dirty="0" smtClean="0"/>
          </a:p>
          <a:p>
            <a:r>
              <a:rPr lang="fr-FR" dirty="0" smtClean="0"/>
              <a:t>Installation:</a:t>
            </a:r>
          </a:p>
          <a:p>
            <a:pPr lvl="1"/>
            <a:r>
              <a:rPr lang="fr-FR" dirty="0" smtClean="0"/>
              <a:t>Par défaut s’installe dans le répertoire de l’installateur</a:t>
            </a:r>
          </a:p>
          <a:p>
            <a:r>
              <a:rPr lang="fr-FR" dirty="0" smtClean="0"/>
              <a:t>Configuration:</a:t>
            </a:r>
          </a:p>
          <a:p>
            <a:pPr lvl="1"/>
            <a:r>
              <a:rPr lang="fr-FR" dirty="0" smtClean="0"/>
              <a:t>Edit-&gt;</a:t>
            </a:r>
            <a:r>
              <a:rPr lang="fr-FR" dirty="0" err="1" smtClean="0"/>
              <a:t>pref</a:t>
            </a:r>
            <a:r>
              <a:rPr lang="fr-FR" dirty="0" smtClean="0"/>
              <a:t>-&gt;user</a:t>
            </a:r>
          </a:p>
          <a:p>
            <a:pPr lvl="1"/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 err="1" smtClean="0"/>
              <a:t>language</a:t>
            </a:r>
            <a:r>
              <a:rPr lang="fr-FR" dirty="0" smtClean="0"/>
              <a:t>="</a:t>
            </a:r>
            <a:r>
              <a:rPr lang="fr-FR" dirty="0" err="1" smtClean="0"/>
              <a:t>fr</a:t>
            </a:r>
            <a:r>
              <a:rPr lang="fr-FR" dirty="0" smtClean="0"/>
              <a:t>"</a:t>
            </a:r>
          </a:p>
          <a:p>
            <a:r>
              <a:rPr lang="fr-FR" dirty="0" err="1" smtClean="0"/>
              <a:t>editor.saveallonrun</a:t>
            </a:r>
            <a:r>
              <a:rPr lang="fr-FR" dirty="0" smtClean="0"/>
              <a:t>=</a:t>
            </a:r>
            <a:r>
              <a:rPr lang="fr-FR" dirty="0" err="1" smtClean="0"/>
              <a:t>true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"Hello World"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Or how to test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dev</a:t>
            </a:r>
            <a:r>
              <a:rPr lang="fr-FR" dirty="0" smtClean="0"/>
              <a:t> </a:t>
            </a:r>
            <a:r>
              <a:rPr lang="fr-FR" dirty="0" err="1" smtClean="0"/>
              <a:t>tools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504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on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1624</TotalTime>
  <Words>1909</Words>
  <Application>Microsoft Office PowerPoint</Application>
  <PresentationFormat>Grand écran</PresentationFormat>
  <Paragraphs>654</Paragraphs>
  <Slides>67</Slides>
  <Notes>5</Notes>
  <HiddenSlides>1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67</vt:i4>
      </vt:variant>
    </vt:vector>
  </HeadingPairs>
  <TitlesOfParts>
    <vt:vector size="76" baseType="lpstr">
      <vt:lpstr>Arial</vt:lpstr>
      <vt:lpstr>Arial Unicode MS</vt:lpstr>
      <vt:lpstr>Calibri</vt:lpstr>
      <vt:lpstr>Calibri Light</vt:lpstr>
      <vt:lpstr>Century Gothic</vt:lpstr>
      <vt:lpstr>MS Reference Sans Serif</vt:lpstr>
      <vt:lpstr>Wingdings 3</vt:lpstr>
      <vt:lpstr>Conception personnalisée</vt:lpstr>
      <vt:lpstr>Ion</vt:lpstr>
      <vt:lpstr>Les Bases de la programmation</vt:lpstr>
      <vt:lpstr>Plan </vt:lpstr>
      <vt:lpstr>Plan </vt:lpstr>
      <vt:lpstr>Liens utiles</vt:lpstr>
      <vt:lpstr>Liens généraliste programmation</vt:lpstr>
      <vt:lpstr>Liens Lua</vt:lpstr>
      <vt:lpstr>Installation des outils</vt:lpstr>
      <vt:lpstr>Zero brain studio</vt:lpstr>
      <vt:lpstr>"Hello World"</vt:lpstr>
      <vt:lpstr>Hello World en Lua</vt:lpstr>
      <vt:lpstr>Les Commentaires</vt:lpstr>
      <vt:lpstr>Les commentaires en Lua</vt:lpstr>
      <vt:lpstr>Les Variables</vt:lpstr>
      <vt:lpstr>C’est quoi une variable ?</vt:lpstr>
      <vt:lpstr>types de base en Lua</vt:lpstr>
      <vt:lpstr>Affectation en Lua</vt:lpstr>
      <vt:lpstr>Entré une variable au clavier</vt:lpstr>
      <vt:lpstr>Les opérateurs</vt:lpstr>
      <vt:lpstr>Les opérateurs arithmétique en Lua</vt:lpstr>
      <vt:lpstr>Les opérateur de comparaison en Lua</vt:lpstr>
      <vt:lpstr>Table logique</vt:lpstr>
      <vt:lpstr>Présentation PowerPoint</vt:lpstr>
      <vt:lpstr>Les opérateurs logique en Lua</vt:lpstr>
      <vt:lpstr>Les autres opérateurs en Lua</vt:lpstr>
      <vt:lpstr>Les structures Conditionnelles</vt:lpstr>
      <vt:lpstr>if en Lua</vt:lpstr>
      <vt:lpstr>Les Boucles</vt:lpstr>
      <vt:lpstr>while en Lua</vt:lpstr>
      <vt:lpstr>repeat en Lua</vt:lpstr>
      <vt:lpstr>for en Lua première forme</vt:lpstr>
      <vt:lpstr>for en Lua deuxieme forme</vt:lpstr>
      <vt:lpstr>break</vt:lpstr>
      <vt:lpstr>Exercices</vt:lpstr>
      <vt:lpstr>Les Fonctions</vt:lpstr>
      <vt:lpstr>Les Fonctions en Lua</vt:lpstr>
      <vt:lpstr>Les Fonctions en Lua</vt:lpstr>
      <vt:lpstr>Les Fonctions en Lua</vt:lpstr>
      <vt:lpstr>Les Fonctions en Lua</vt:lpstr>
      <vt:lpstr>Les Fonctions en Lua</vt:lpstr>
      <vt:lpstr>Les Fonctions en Lua</vt:lpstr>
      <vt:lpstr>Exercices</vt:lpstr>
      <vt:lpstr>Portée des variables</vt:lpstr>
      <vt:lpstr>Portée des variables</vt:lpstr>
      <vt:lpstr>Portée des variables</vt:lpstr>
      <vt:lpstr>Portée des variables</vt:lpstr>
      <vt:lpstr>Les Tableaux</vt:lpstr>
      <vt:lpstr>Les Tables en Lua</vt:lpstr>
      <vt:lpstr>Les Tables en Lua</vt:lpstr>
      <vt:lpstr>Les Tables en Lua</vt:lpstr>
      <vt:lpstr>Les Tables en Lua</vt:lpstr>
      <vt:lpstr>Les Tables en Lua</vt:lpstr>
      <vt:lpstr>Les Tables en Lua</vt:lpstr>
      <vt:lpstr>Les Tables en Lua</vt:lpstr>
      <vt:lpstr>Les Tables en Lua</vt:lpstr>
      <vt:lpstr>Les Tables en Lua</vt:lpstr>
      <vt:lpstr>Chaine de caractères</vt:lpstr>
      <vt:lpstr>Chaine de caractères en Lua</vt:lpstr>
      <vt:lpstr>Chaine de caractères en Lua</vt:lpstr>
      <vt:lpstr>Chaine de caractères en Lua</vt:lpstr>
      <vt:lpstr>Bibliothèque standard</vt:lpstr>
      <vt:lpstr>Bibliothèque standard en Lua</vt:lpstr>
      <vt:lpstr>Bibliothèque standard en Lua</vt:lpstr>
      <vt:lpstr>Bibliothèque standard en Lua</vt:lpstr>
      <vt:lpstr>Bibliothèque standard en Lua</vt:lpstr>
      <vt:lpstr>Quelques techniques</vt:lpstr>
      <vt:lpstr>Quelques techniques en Lua</vt:lpstr>
      <vt:lpstr>Quelques techniques en Lua</vt:lpstr>
    </vt:vector>
  </TitlesOfParts>
  <Company>Ministère des Armées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Bases de la programmation</dc:title>
  <dc:creator>BENHAMADOUCHE Idriss ADJ</dc:creator>
  <cp:lastModifiedBy>Fanny</cp:lastModifiedBy>
  <cp:revision>132</cp:revision>
  <dcterms:created xsi:type="dcterms:W3CDTF">2019-07-17T11:31:04Z</dcterms:created>
  <dcterms:modified xsi:type="dcterms:W3CDTF">2019-07-26T21:45:44Z</dcterms:modified>
</cp:coreProperties>
</file>